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9" autoAdjust="0"/>
    <p:restoredTop sz="98720" autoAdjust="0"/>
  </p:normalViewPr>
  <p:slideViewPr>
    <p:cSldViewPr>
      <p:cViewPr varScale="1">
        <p:scale>
          <a:sx n="98" d="100"/>
          <a:sy n="98" d="100"/>
        </p:scale>
        <p:origin x="-108" y="-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1A3BAA-BEBD-43BC-A7F8-DA4FCB5F5B90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F2488-325C-42E5-9B07-CBD19A59E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966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4513A-AEC1-4F85-B1C4-E16E8254189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411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4513A-AEC1-4F85-B1C4-E16E8254189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66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8B5E9-B2F3-A94C-A31F-D6445BAB452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8B5E9-B2F3-A94C-A31F-D6445BAB452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8B5E9-B2F3-A94C-A31F-D6445BAB452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4513A-AEC1-4F85-B1C4-E16E8254189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7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4513A-AEC1-4F85-B1C4-E16E8254189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430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ADB3-2238-403D-9537-C58414720545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FE86-7356-4BD9-ACB0-FEC1D4041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987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ADB3-2238-403D-9537-C58414720545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FE86-7356-4BD9-ACB0-FEC1D4041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08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ADB3-2238-403D-9537-C58414720545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FE86-7356-4BD9-ACB0-FEC1D4041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86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ADB3-2238-403D-9537-C58414720545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FE86-7356-4BD9-ACB0-FEC1D4041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20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ADB3-2238-403D-9537-C58414720545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FE86-7356-4BD9-ACB0-FEC1D4041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701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ADB3-2238-403D-9537-C58414720545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FE86-7356-4BD9-ACB0-FEC1D4041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65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ADB3-2238-403D-9537-C58414720545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FE86-7356-4BD9-ACB0-FEC1D4041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075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ADB3-2238-403D-9537-C58414720545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FE86-7356-4BD9-ACB0-FEC1D4041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266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ADB3-2238-403D-9537-C58414720545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FE86-7356-4BD9-ACB0-FEC1D4041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184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ADB3-2238-403D-9537-C58414720545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FE86-7356-4BD9-ACB0-FEC1D4041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156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ADB3-2238-403D-9537-C58414720545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FE86-7356-4BD9-ACB0-FEC1D4041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373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5ADB3-2238-403D-9537-C58414720545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3FE86-7356-4BD9-ACB0-FEC1D40410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1C9FA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08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Gill Sans"/>
          <a:ea typeface="+mj-ea"/>
          <a:cs typeface="Gill San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534400" cy="239236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Neurological Disorders</a:t>
            </a:r>
            <a:br>
              <a:rPr lang="en-US" dirty="0" smtClean="0"/>
            </a:br>
            <a:r>
              <a:rPr lang="en-US" smtClean="0"/>
              <a:t>Lesson 4.6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33600" y="1542871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Gill Sans"/>
                <a:cs typeface="Gill Sans"/>
              </a:rPr>
              <a:t>What </a:t>
            </a:r>
            <a:r>
              <a:rPr lang="en-US" sz="3600" b="1" smtClean="0">
                <a:latin typeface="Gill Sans"/>
                <a:cs typeface="Gill Sans"/>
              </a:rPr>
              <a:t>causes epilepsy?</a:t>
            </a:r>
            <a:endParaRPr lang="en-US" sz="3600" b="1" dirty="0" smtClean="0">
              <a:latin typeface="Gill Sans"/>
              <a:cs typeface="Gill Sans"/>
            </a:endParaRPr>
          </a:p>
        </p:txBody>
      </p:sp>
      <p:pic>
        <p:nvPicPr>
          <p:cNvPr id="12" name="Picture 10" descr="https://encrypted-tbn0.google.com/images?q=tbn:ANd9GcRn4RpxnQiUbyZCNNPoMm98KJ71I0bwemUixgQSpGYARIDgtbS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126" y="2687489"/>
            <a:ext cx="2777447" cy="236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epilepsybudapest2009.org/wp-content/uploads/2011/06/epileps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4290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3169261" y="2895600"/>
            <a:ext cx="2831123" cy="3581400"/>
          </a:xfrm>
          <a:prstGeom prst="rect">
            <a:avLst/>
          </a:prstGeom>
          <a:solidFill>
            <a:srgbClr val="FF81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Partial Seizure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585807"/>
          </a:xfrm>
        </p:spPr>
        <p:txBody>
          <a:bodyPr>
            <a:normAutofit lnSpcReduction="1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3200" dirty="0"/>
              <a:t>Originate within a small group of neurons called a </a:t>
            </a:r>
            <a:r>
              <a:rPr lang="en-US" sz="3200" i="1" dirty="0"/>
              <a:t>seizure </a:t>
            </a:r>
            <a:r>
              <a:rPr lang="en-US" sz="3200" i="1" dirty="0" smtClean="0"/>
              <a:t>focus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/>
              <a:t>Start due to loss of inhibitory control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sz="3200" i="1" dirty="0"/>
          </a:p>
        </p:txBody>
      </p:sp>
      <p:grpSp>
        <p:nvGrpSpPr>
          <p:cNvPr id="4" name="Group 59"/>
          <p:cNvGrpSpPr/>
          <p:nvPr/>
        </p:nvGrpSpPr>
        <p:grpSpPr>
          <a:xfrm>
            <a:off x="1981200" y="3039208"/>
            <a:ext cx="5257800" cy="3437792"/>
            <a:chOff x="685800" y="609600"/>
            <a:chExt cx="7924800" cy="5181600"/>
          </a:xfrm>
        </p:grpSpPr>
        <p:sp>
          <p:nvSpPr>
            <p:cNvPr id="5" name="Rectangle 4"/>
            <p:cNvSpPr/>
            <p:nvPr/>
          </p:nvSpPr>
          <p:spPr>
            <a:xfrm>
              <a:off x="1335809" y="609600"/>
              <a:ext cx="76200" cy="5181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884393" y="609600"/>
              <a:ext cx="76200" cy="5181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486400" y="609600"/>
              <a:ext cx="76200" cy="51816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81400" y="609600"/>
              <a:ext cx="76200" cy="51816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7-Point Star 8"/>
            <p:cNvSpPr/>
            <p:nvPr/>
          </p:nvSpPr>
          <p:spPr>
            <a:xfrm>
              <a:off x="685800" y="2247900"/>
              <a:ext cx="1371600" cy="1143000"/>
            </a:xfrm>
            <a:prstGeom prst="star7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7-Point Star 9"/>
            <p:cNvSpPr/>
            <p:nvPr/>
          </p:nvSpPr>
          <p:spPr>
            <a:xfrm>
              <a:off x="4862945" y="2247900"/>
              <a:ext cx="1371600" cy="1143000"/>
            </a:xfrm>
            <a:prstGeom prst="star7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7-Point Star 10"/>
            <p:cNvSpPr/>
            <p:nvPr/>
          </p:nvSpPr>
          <p:spPr>
            <a:xfrm>
              <a:off x="2944090" y="2247900"/>
              <a:ext cx="1371600" cy="1143000"/>
            </a:xfrm>
            <a:prstGeom prst="star7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7-Point Star 11"/>
            <p:cNvSpPr/>
            <p:nvPr/>
          </p:nvSpPr>
          <p:spPr>
            <a:xfrm>
              <a:off x="7239000" y="2247900"/>
              <a:ext cx="1371600" cy="1143000"/>
            </a:xfrm>
            <a:prstGeom prst="star7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629891" y="1804015"/>
              <a:ext cx="1662545" cy="2650379"/>
            </a:xfrm>
            <a:custGeom>
              <a:avLst/>
              <a:gdLst>
                <a:gd name="connsiteX0" fmla="*/ 0 w 1662545"/>
                <a:gd name="connsiteY0" fmla="*/ 2558473 h 2747818"/>
                <a:gd name="connsiteX1" fmla="*/ 762000 w 1662545"/>
                <a:gd name="connsiteY1" fmla="*/ 2641600 h 2747818"/>
                <a:gd name="connsiteX2" fmla="*/ 942109 w 1662545"/>
                <a:gd name="connsiteY2" fmla="*/ 1921164 h 2747818"/>
                <a:gd name="connsiteX3" fmla="*/ 1011382 w 1662545"/>
                <a:gd name="connsiteY3" fmla="*/ 314036 h 2747818"/>
                <a:gd name="connsiteX4" fmla="*/ 1662545 w 1662545"/>
                <a:gd name="connsiteY4" fmla="*/ 36946 h 2747818"/>
                <a:gd name="connsiteX0" fmla="*/ 0 w 1662545"/>
                <a:gd name="connsiteY0" fmla="*/ 2560169 h 2747819"/>
                <a:gd name="connsiteX1" fmla="*/ 762000 w 1662545"/>
                <a:gd name="connsiteY1" fmla="*/ 2643296 h 2747819"/>
                <a:gd name="connsiteX2" fmla="*/ 713509 w 1662545"/>
                <a:gd name="connsiteY2" fmla="*/ 1933033 h 2747819"/>
                <a:gd name="connsiteX3" fmla="*/ 1011382 w 1662545"/>
                <a:gd name="connsiteY3" fmla="*/ 315732 h 2747819"/>
                <a:gd name="connsiteX4" fmla="*/ 1662545 w 1662545"/>
                <a:gd name="connsiteY4" fmla="*/ 38642 h 2747819"/>
                <a:gd name="connsiteX0" fmla="*/ 0 w 1662545"/>
                <a:gd name="connsiteY0" fmla="*/ 2560169 h 2654841"/>
                <a:gd name="connsiteX1" fmla="*/ 561109 w 1662545"/>
                <a:gd name="connsiteY1" fmla="*/ 2467332 h 2654841"/>
                <a:gd name="connsiteX2" fmla="*/ 713509 w 1662545"/>
                <a:gd name="connsiteY2" fmla="*/ 1933033 h 2654841"/>
                <a:gd name="connsiteX3" fmla="*/ 1011382 w 1662545"/>
                <a:gd name="connsiteY3" fmla="*/ 315732 h 2654841"/>
                <a:gd name="connsiteX4" fmla="*/ 1662545 w 1662545"/>
                <a:gd name="connsiteY4" fmla="*/ 38642 h 2654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2545" h="2654841">
                  <a:moveTo>
                    <a:pt x="0" y="2560169"/>
                  </a:moveTo>
                  <a:cubicBezTo>
                    <a:pt x="302491" y="2654841"/>
                    <a:pt x="442191" y="2571855"/>
                    <a:pt x="561109" y="2467332"/>
                  </a:cubicBezTo>
                  <a:cubicBezTo>
                    <a:pt x="680027" y="2362809"/>
                    <a:pt x="638464" y="2291633"/>
                    <a:pt x="713509" y="1933033"/>
                  </a:cubicBezTo>
                  <a:cubicBezTo>
                    <a:pt x="788554" y="1574433"/>
                    <a:pt x="853209" y="631464"/>
                    <a:pt x="1011382" y="315732"/>
                  </a:cubicBezTo>
                  <a:cubicBezTo>
                    <a:pt x="1169555" y="0"/>
                    <a:pt x="1397000" y="20169"/>
                    <a:pt x="1662545" y="38642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 flipH="1">
              <a:off x="3900055" y="1769221"/>
              <a:ext cx="1662545" cy="2650379"/>
            </a:xfrm>
            <a:custGeom>
              <a:avLst/>
              <a:gdLst>
                <a:gd name="connsiteX0" fmla="*/ 0 w 1662545"/>
                <a:gd name="connsiteY0" fmla="*/ 2558473 h 2747818"/>
                <a:gd name="connsiteX1" fmla="*/ 762000 w 1662545"/>
                <a:gd name="connsiteY1" fmla="*/ 2641600 h 2747818"/>
                <a:gd name="connsiteX2" fmla="*/ 942109 w 1662545"/>
                <a:gd name="connsiteY2" fmla="*/ 1921164 h 2747818"/>
                <a:gd name="connsiteX3" fmla="*/ 1011382 w 1662545"/>
                <a:gd name="connsiteY3" fmla="*/ 314036 h 2747818"/>
                <a:gd name="connsiteX4" fmla="*/ 1662545 w 1662545"/>
                <a:gd name="connsiteY4" fmla="*/ 36946 h 2747818"/>
                <a:gd name="connsiteX0" fmla="*/ 0 w 1662545"/>
                <a:gd name="connsiteY0" fmla="*/ 2560169 h 2747819"/>
                <a:gd name="connsiteX1" fmla="*/ 762000 w 1662545"/>
                <a:gd name="connsiteY1" fmla="*/ 2643296 h 2747819"/>
                <a:gd name="connsiteX2" fmla="*/ 713509 w 1662545"/>
                <a:gd name="connsiteY2" fmla="*/ 1933033 h 2747819"/>
                <a:gd name="connsiteX3" fmla="*/ 1011382 w 1662545"/>
                <a:gd name="connsiteY3" fmla="*/ 315732 h 2747819"/>
                <a:gd name="connsiteX4" fmla="*/ 1662545 w 1662545"/>
                <a:gd name="connsiteY4" fmla="*/ 38642 h 2747819"/>
                <a:gd name="connsiteX0" fmla="*/ 0 w 1662545"/>
                <a:gd name="connsiteY0" fmla="*/ 2560169 h 2654841"/>
                <a:gd name="connsiteX1" fmla="*/ 561109 w 1662545"/>
                <a:gd name="connsiteY1" fmla="*/ 2467332 h 2654841"/>
                <a:gd name="connsiteX2" fmla="*/ 713509 w 1662545"/>
                <a:gd name="connsiteY2" fmla="*/ 1933033 h 2654841"/>
                <a:gd name="connsiteX3" fmla="*/ 1011382 w 1662545"/>
                <a:gd name="connsiteY3" fmla="*/ 315732 h 2654841"/>
                <a:gd name="connsiteX4" fmla="*/ 1662545 w 1662545"/>
                <a:gd name="connsiteY4" fmla="*/ 38642 h 2654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2545" h="2654841">
                  <a:moveTo>
                    <a:pt x="0" y="2560169"/>
                  </a:moveTo>
                  <a:cubicBezTo>
                    <a:pt x="302491" y="2654841"/>
                    <a:pt x="442191" y="2571855"/>
                    <a:pt x="561109" y="2467332"/>
                  </a:cubicBezTo>
                  <a:cubicBezTo>
                    <a:pt x="680027" y="2362809"/>
                    <a:pt x="638464" y="2291633"/>
                    <a:pt x="713509" y="1933033"/>
                  </a:cubicBezTo>
                  <a:cubicBezTo>
                    <a:pt x="788554" y="1574433"/>
                    <a:pt x="853209" y="631464"/>
                    <a:pt x="1011382" y="315732"/>
                  </a:cubicBezTo>
                  <a:cubicBezTo>
                    <a:pt x="1169555" y="0"/>
                    <a:pt x="1397000" y="20169"/>
                    <a:pt x="1662545" y="38642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/>
          </p:nvSpPr>
          <p:spPr>
            <a:xfrm rot="16200000">
              <a:off x="5143500" y="1714500"/>
              <a:ext cx="304800" cy="22860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/>
            <p:cNvSpPr/>
            <p:nvPr/>
          </p:nvSpPr>
          <p:spPr>
            <a:xfrm rot="5400000" flipH="1">
              <a:off x="3695700" y="1679865"/>
              <a:ext cx="304800" cy="22860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10-Point Star 16"/>
            <p:cNvSpPr/>
            <p:nvPr/>
          </p:nvSpPr>
          <p:spPr>
            <a:xfrm>
              <a:off x="2057400" y="3810000"/>
              <a:ext cx="838200" cy="914400"/>
            </a:xfrm>
            <a:prstGeom prst="star10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10-Point Star 17"/>
            <p:cNvSpPr/>
            <p:nvPr/>
          </p:nvSpPr>
          <p:spPr>
            <a:xfrm>
              <a:off x="6324600" y="3733800"/>
              <a:ext cx="838200" cy="914400"/>
            </a:xfrm>
            <a:prstGeom prst="star10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>
              <a:stCxn id="17" idx="8"/>
            </p:cNvCxnSpPr>
            <p:nvPr/>
          </p:nvCxnSpPr>
          <p:spPr>
            <a:xfrm rot="16200000" flipV="1">
              <a:off x="1390650" y="2724150"/>
              <a:ext cx="2133600" cy="381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Freeform 19"/>
            <p:cNvSpPr/>
            <p:nvPr/>
          </p:nvSpPr>
          <p:spPr>
            <a:xfrm>
              <a:off x="1627909" y="1429328"/>
              <a:ext cx="817418" cy="247072"/>
            </a:xfrm>
            <a:custGeom>
              <a:avLst/>
              <a:gdLst>
                <a:gd name="connsiteX0" fmla="*/ 817418 w 817418"/>
                <a:gd name="connsiteY0" fmla="*/ 247072 h 247072"/>
                <a:gd name="connsiteX1" fmla="*/ 415636 w 817418"/>
                <a:gd name="connsiteY1" fmla="*/ 39254 h 247072"/>
                <a:gd name="connsiteX2" fmla="*/ 0 w 817418"/>
                <a:gd name="connsiteY2" fmla="*/ 11545 h 24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7418" h="247072">
                  <a:moveTo>
                    <a:pt x="817418" y="247072"/>
                  </a:moveTo>
                  <a:cubicBezTo>
                    <a:pt x="684645" y="162790"/>
                    <a:pt x="551872" y="78508"/>
                    <a:pt x="415636" y="39254"/>
                  </a:cubicBezTo>
                  <a:cubicBezTo>
                    <a:pt x="279400" y="0"/>
                    <a:pt x="139700" y="5772"/>
                    <a:pt x="0" y="11545"/>
                  </a:cubicBezTo>
                </a:path>
              </a:pathLst>
            </a:cu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 flipH="1">
              <a:off x="2438402" y="1447800"/>
              <a:ext cx="817418" cy="247072"/>
            </a:xfrm>
            <a:custGeom>
              <a:avLst/>
              <a:gdLst>
                <a:gd name="connsiteX0" fmla="*/ 817418 w 817418"/>
                <a:gd name="connsiteY0" fmla="*/ 247072 h 247072"/>
                <a:gd name="connsiteX1" fmla="*/ 415636 w 817418"/>
                <a:gd name="connsiteY1" fmla="*/ 39254 h 247072"/>
                <a:gd name="connsiteX2" fmla="*/ 0 w 817418"/>
                <a:gd name="connsiteY2" fmla="*/ 11545 h 24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7418" h="247072">
                  <a:moveTo>
                    <a:pt x="817418" y="247072"/>
                  </a:moveTo>
                  <a:cubicBezTo>
                    <a:pt x="684645" y="162790"/>
                    <a:pt x="551872" y="78508"/>
                    <a:pt x="415636" y="39254"/>
                  </a:cubicBezTo>
                  <a:cubicBezTo>
                    <a:pt x="279400" y="0"/>
                    <a:pt x="139700" y="5772"/>
                    <a:pt x="0" y="11545"/>
                  </a:cubicBezTo>
                </a:path>
              </a:pathLst>
            </a:cu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/>
            <p:nvPr/>
          </p:nvCxnSpPr>
          <p:spPr>
            <a:xfrm rot="16200000" flipV="1">
              <a:off x="5657850" y="2647950"/>
              <a:ext cx="2133600" cy="381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Freeform 22"/>
            <p:cNvSpPr/>
            <p:nvPr/>
          </p:nvSpPr>
          <p:spPr>
            <a:xfrm>
              <a:off x="5895109" y="1353128"/>
              <a:ext cx="817418" cy="247072"/>
            </a:xfrm>
            <a:custGeom>
              <a:avLst/>
              <a:gdLst>
                <a:gd name="connsiteX0" fmla="*/ 817418 w 817418"/>
                <a:gd name="connsiteY0" fmla="*/ 247072 h 247072"/>
                <a:gd name="connsiteX1" fmla="*/ 415636 w 817418"/>
                <a:gd name="connsiteY1" fmla="*/ 39254 h 247072"/>
                <a:gd name="connsiteX2" fmla="*/ 0 w 817418"/>
                <a:gd name="connsiteY2" fmla="*/ 11545 h 24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7418" h="247072">
                  <a:moveTo>
                    <a:pt x="817418" y="247072"/>
                  </a:moveTo>
                  <a:cubicBezTo>
                    <a:pt x="684645" y="162790"/>
                    <a:pt x="551872" y="78508"/>
                    <a:pt x="415636" y="39254"/>
                  </a:cubicBezTo>
                  <a:cubicBezTo>
                    <a:pt x="279400" y="0"/>
                    <a:pt x="139700" y="5772"/>
                    <a:pt x="0" y="11545"/>
                  </a:cubicBezTo>
                </a:path>
              </a:pathLst>
            </a:cu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 flipH="1">
              <a:off x="6705602" y="1371600"/>
              <a:ext cx="817418" cy="247072"/>
            </a:xfrm>
            <a:custGeom>
              <a:avLst/>
              <a:gdLst>
                <a:gd name="connsiteX0" fmla="*/ 817418 w 817418"/>
                <a:gd name="connsiteY0" fmla="*/ 247072 h 247072"/>
                <a:gd name="connsiteX1" fmla="*/ 415636 w 817418"/>
                <a:gd name="connsiteY1" fmla="*/ 39254 h 247072"/>
                <a:gd name="connsiteX2" fmla="*/ 0 w 817418"/>
                <a:gd name="connsiteY2" fmla="*/ 11545 h 24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7418" h="247072">
                  <a:moveTo>
                    <a:pt x="817418" y="247072"/>
                  </a:moveTo>
                  <a:cubicBezTo>
                    <a:pt x="684645" y="162790"/>
                    <a:pt x="551872" y="78508"/>
                    <a:pt x="415636" y="39254"/>
                  </a:cubicBezTo>
                  <a:cubicBezTo>
                    <a:pt x="279400" y="0"/>
                    <a:pt x="139700" y="5772"/>
                    <a:pt x="0" y="11545"/>
                  </a:cubicBezTo>
                </a:path>
              </a:pathLst>
            </a:cu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Isosceles Triangle 24"/>
            <p:cNvSpPr/>
            <p:nvPr/>
          </p:nvSpPr>
          <p:spPr>
            <a:xfrm rot="16200000">
              <a:off x="3086100" y="1333501"/>
              <a:ext cx="304800" cy="228600"/>
            </a:xfrm>
            <a:prstGeom prst="triangl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Isosceles Triangle 25"/>
            <p:cNvSpPr/>
            <p:nvPr/>
          </p:nvSpPr>
          <p:spPr>
            <a:xfrm rot="5400000" flipH="1">
              <a:off x="1485900" y="1319645"/>
              <a:ext cx="304800" cy="228600"/>
            </a:xfrm>
            <a:prstGeom prst="triangl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Isosceles Triangle 26"/>
            <p:cNvSpPr/>
            <p:nvPr/>
          </p:nvSpPr>
          <p:spPr>
            <a:xfrm rot="16200000">
              <a:off x="7353300" y="1257300"/>
              <a:ext cx="304800" cy="228600"/>
            </a:xfrm>
            <a:prstGeom prst="triangl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Isosceles Triangle 27"/>
            <p:cNvSpPr/>
            <p:nvPr/>
          </p:nvSpPr>
          <p:spPr>
            <a:xfrm rot="5400000" flipH="1">
              <a:off x="5753100" y="1243444"/>
              <a:ext cx="304800" cy="228600"/>
            </a:xfrm>
            <a:prstGeom prst="triangl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2867891" y="4350327"/>
              <a:ext cx="734291" cy="325582"/>
            </a:xfrm>
            <a:custGeom>
              <a:avLst/>
              <a:gdLst>
                <a:gd name="connsiteX0" fmla="*/ 734291 w 734291"/>
                <a:gd name="connsiteY0" fmla="*/ 0 h 325582"/>
                <a:gd name="connsiteX1" fmla="*/ 415636 w 734291"/>
                <a:gd name="connsiteY1" fmla="*/ 290946 h 325582"/>
                <a:gd name="connsiteX2" fmla="*/ 0 w 734291"/>
                <a:gd name="connsiteY2" fmla="*/ 207818 h 325582"/>
                <a:gd name="connsiteX3" fmla="*/ 0 w 734291"/>
                <a:gd name="connsiteY3" fmla="*/ 207818 h 325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291" h="325582">
                  <a:moveTo>
                    <a:pt x="734291" y="0"/>
                  </a:moveTo>
                  <a:cubicBezTo>
                    <a:pt x="636154" y="128155"/>
                    <a:pt x="538018" y="256310"/>
                    <a:pt x="415636" y="290946"/>
                  </a:cubicBezTo>
                  <a:cubicBezTo>
                    <a:pt x="293254" y="325582"/>
                    <a:pt x="0" y="207818"/>
                    <a:pt x="0" y="207818"/>
                  </a:cubicBezTo>
                  <a:lnTo>
                    <a:pt x="0" y="207818"/>
                  </a:lnTo>
                </a:path>
              </a:pathLst>
            </a:cu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Isosceles Triangle 29"/>
            <p:cNvSpPr/>
            <p:nvPr/>
          </p:nvSpPr>
          <p:spPr>
            <a:xfrm rot="6840000" flipH="1">
              <a:off x="2840335" y="4456380"/>
              <a:ext cx="304800" cy="22860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 flipH="1">
              <a:off x="5514109" y="4267200"/>
              <a:ext cx="734291" cy="325582"/>
            </a:xfrm>
            <a:custGeom>
              <a:avLst/>
              <a:gdLst>
                <a:gd name="connsiteX0" fmla="*/ 734291 w 734291"/>
                <a:gd name="connsiteY0" fmla="*/ 0 h 325582"/>
                <a:gd name="connsiteX1" fmla="*/ 415636 w 734291"/>
                <a:gd name="connsiteY1" fmla="*/ 290946 h 325582"/>
                <a:gd name="connsiteX2" fmla="*/ 0 w 734291"/>
                <a:gd name="connsiteY2" fmla="*/ 207818 h 325582"/>
                <a:gd name="connsiteX3" fmla="*/ 0 w 734291"/>
                <a:gd name="connsiteY3" fmla="*/ 207818 h 325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291" h="325582">
                  <a:moveTo>
                    <a:pt x="734291" y="0"/>
                  </a:moveTo>
                  <a:cubicBezTo>
                    <a:pt x="636154" y="128155"/>
                    <a:pt x="538018" y="256310"/>
                    <a:pt x="415636" y="290946"/>
                  </a:cubicBezTo>
                  <a:cubicBezTo>
                    <a:pt x="293254" y="325582"/>
                    <a:pt x="0" y="207818"/>
                    <a:pt x="0" y="207818"/>
                  </a:cubicBezTo>
                  <a:lnTo>
                    <a:pt x="0" y="207818"/>
                  </a:lnTo>
                </a:path>
              </a:pathLst>
            </a:cu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Isosceles Triangle 31"/>
            <p:cNvSpPr/>
            <p:nvPr/>
          </p:nvSpPr>
          <p:spPr>
            <a:xfrm rot="14760000">
              <a:off x="6047660" y="4382820"/>
              <a:ext cx="304800" cy="22860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3662342" y="2957407"/>
            <a:ext cx="196938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 smtClean="0"/>
              <a:t>Seizure Focus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72722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pilepsy seizure spread.pdf"/>
          <p:cNvPicPr>
            <a:picLocks noChangeAspect="1"/>
          </p:cNvPicPr>
          <p:nvPr/>
        </p:nvPicPr>
        <p:blipFill>
          <a:blip r:embed="rId3" cstate="print"/>
          <a:srcRect t="13333" b="35556"/>
          <a:stretch>
            <a:fillRect/>
          </a:stretch>
        </p:blipFill>
        <p:spPr>
          <a:xfrm>
            <a:off x="1447800" y="1600200"/>
            <a:ext cx="6781800" cy="44857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Partial Seizure: </a:t>
            </a:r>
            <a:br>
              <a:rPr lang="en-US" dirty="0" smtClean="0"/>
            </a:br>
            <a:r>
              <a:rPr lang="en-US" dirty="0" smtClean="0"/>
              <a:t>Spread from Seizure Focus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90600" y="2133600"/>
            <a:ext cx="196938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 smtClean="0"/>
              <a:t>Seizure Focus</a:t>
            </a:r>
            <a:endParaRPr lang="en-US" sz="2500" b="1" dirty="0"/>
          </a:p>
        </p:txBody>
      </p:sp>
      <p:sp>
        <p:nvSpPr>
          <p:cNvPr id="8" name="Rectangle 7"/>
          <p:cNvSpPr/>
          <p:nvPr/>
        </p:nvSpPr>
        <p:spPr>
          <a:xfrm>
            <a:off x="4838700" y="4191000"/>
            <a:ext cx="147187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 smtClean="0"/>
              <a:t>Thalamus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136861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pilepsy secondary generalization.pdf"/>
          <p:cNvPicPr>
            <a:picLocks noChangeAspect="1"/>
          </p:cNvPicPr>
          <p:nvPr/>
        </p:nvPicPr>
        <p:blipFill>
          <a:blip r:embed="rId3" cstate="print"/>
          <a:srcRect t="10000" b="32222"/>
          <a:stretch>
            <a:fillRect/>
          </a:stretch>
        </p:blipFill>
        <p:spPr>
          <a:xfrm>
            <a:off x="1447800" y="1295400"/>
            <a:ext cx="6781800" cy="507083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Partial Seizure: </a:t>
            </a:r>
            <a:br>
              <a:rPr lang="en-US" dirty="0" smtClean="0"/>
            </a:br>
            <a:r>
              <a:rPr lang="en-US" dirty="0" smtClean="0"/>
              <a:t>Spread from Seizure Focus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90600" y="2133600"/>
            <a:ext cx="196938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 smtClean="0"/>
              <a:t>Seizure Focus</a:t>
            </a:r>
            <a:endParaRPr lang="en-US" sz="2500" b="1" dirty="0"/>
          </a:p>
        </p:txBody>
      </p:sp>
      <p:sp>
        <p:nvSpPr>
          <p:cNvPr id="9" name="Rectangle 8"/>
          <p:cNvSpPr/>
          <p:nvPr/>
        </p:nvSpPr>
        <p:spPr>
          <a:xfrm>
            <a:off x="4838700" y="4191000"/>
            <a:ext cx="147187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 smtClean="0"/>
              <a:t>Thalamus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354384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Generalized Seizures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192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Originate within the thalamus</a:t>
            </a:r>
          </a:p>
          <a:p>
            <a:r>
              <a:rPr lang="en-US" sz="3000" dirty="0" smtClean="0"/>
              <a:t>Start simultaneously in both sides of the brain</a:t>
            </a:r>
            <a:endParaRPr lang="en-US" sz="3000" dirty="0"/>
          </a:p>
        </p:txBody>
      </p:sp>
      <p:pic>
        <p:nvPicPr>
          <p:cNvPr id="4" name="Content Placeholder 3" descr="epilepsy primary generalization.pdf"/>
          <p:cNvPicPr>
            <a:picLocks noChangeAspect="1"/>
          </p:cNvPicPr>
          <p:nvPr/>
        </p:nvPicPr>
        <p:blipFill rotWithShape="1">
          <a:blip r:embed="rId3" cstate="print"/>
          <a:srcRect t="15981" b="38336"/>
          <a:stretch/>
        </p:blipFill>
        <p:spPr>
          <a:xfrm>
            <a:off x="1447800" y="2545080"/>
            <a:ext cx="6781800" cy="40081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37482" y="4861559"/>
            <a:ext cx="147187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 smtClean="0"/>
              <a:t>Thalamus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124343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Seizures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r>
              <a:rPr lang="en-US" sz="3000" dirty="0" smtClean="0"/>
              <a:t>EEG measures the electrical activity of the brain.</a:t>
            </a:r>
            <a:endParaRPr lang="en-US" sz="3000" dirty="0"/>
          </a:p>
        </p:txBody>
      </p:sp>
      <p:pic>
        <p:nvPicPr>
          <p:cNvPr id="6" name="Picture 5" descr="EEG c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39962"/>
            <a:ext cx="3060700" cy="358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www.immrama.org/images/eegimages/10-20placemen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432" y="2239962"/>
            <a:ext cx="3532332" cy="365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99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Seizures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524000"/>
            <a:ext cx="8686800" cy="13716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EEG measures the electrical activity of the brain.</a:t>
            </a:r>
            <a:endParaRPr lang="en-US" sz="3000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4419600" y="2209800"/>
            <a:ext cx="4724400" cy="404538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Placement of Electrodes</a:t>
            </a:r>
          </a:p>
          <a:p>
            <a:pPr lvl="1"/>
            <a:r>
              <a:rPr lang="en-US" sz="2400" dirty="0"/>
              <a:t>F – Frontal Lobe</a:t>
            </a:r>
          </a:p>
          <a:p>
            <a:pPr lvl="1"/>
            <a:r>
              <a:rPr lang="en-US" sz="2400" dirty="0"/>
              <a:t>T – Temporal Lobe</a:t>
            </a:r>
          </a:p>
          <a:p>
            <a:pPr lvl="1"/>
            <a:r>
              <a:rPr lang="en-US" sz="2400" dirty="0"/>
              <a:t>P – Parietal Lobe</a:t>
            </a:r>
          </a:p>
          <a:p>
            <a:pPr lvl="1"/>
            <a:r>
              <a:rPr lang="en-US" sz="2400" dirty="0"/>
              <a:t>O – Occipital Lobe</a:t>
            </a:r>
          </a:p>
          <a:p>
            <a:pPr lvl="1"/>
            <a:r>
              <a:rPr lang="en-US" sz="2400" dirty="0"/>
              <a:t>C – Motor Cortex</a:t>
            </a:r>
          </a:p>
          <a:p>
            <a:r>
              <a:rPr lang="en-US" sz="2800" dirty="0" smtClean="0"/>
              <a:t>Number system</a:t>
            </a:r>
            <a:endParaRPr lang="en-US" sz="1600" dirty="0"/>
          </a:p>
          <a:p>
            <a:pPr lvl="1"/>
            <a:r>
              <a:rPr lang="en-US" sz="2400" dirty="0" smtClean="0"/>
              <a:t>Odd – </a:t>
            </a:r>
            <a:r>
              <a:rPr lang="en-US" sz="2400" dirty="0" smtClean="0"/>
              <a:t>Left hand </a:t>
            </a:r>
            <a:r>
              <a:rPr lang="en-US" sz="2400" dirty="0" smtClean="0"/>
              <a:t>side</a:t>
            </a:r>
          </a:p>
          <a:p>
            <a:pPr lvl="1"/>
            <a:r>
              <a:rPr lang="en-US" sz="2400" dirty="0" smtClean="0"/>
              <a:t>Even – </a:t>
            </a:r>
            <a:r>
              <a:rPr lang="en-US" sz="2400" dirty="0" smtClean="0"/>
              <a:t>Right hand </a:t>
            </a:r>
            <a:r>
              <a:rPr lang="en-US" sz="2400" dirty="0" smtClean="0"/>
              <a:t>side </a:t>
            </a:r>
            <a:endParaRPr lang="en-US" sz="2400" dirty="0"/>
          </a:p>
        </p:txBody>
      </p:sp>
      <p:pic>
        <p:nvPicPr>
          <p:cNvPr id="8" name="Picture 2" descr="http://www.immrama.org/images/eegimages/10-20placemen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37512"/>
            <a:ext cx="3532332" cy="365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92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Seizures</a:t>
            </a:r>
            <a:endParaRPr lang="en-US" dirty="0"/>
          </a:p>
        </p:txBody>
      </p:sp>
      <p:pic>
        <p:nvPicPr>
          <p:cNvPr id="6" name="Picture 8" descr="Awake EE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910" y="2050300"/>
            <a:ext cx="4635500" cy="420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524000"/>
            <a:ext cx="86868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smtClean="0"/>
              <a:t>EEG measures the electrical activity of the brain.</a:t>
            </a:r>
            <a:endParaRPr lang="en-US" sz="3000" dirty="0"/>
          </a:p>
        </p:txBody>
      </p:sp>
      <p:pic>
        <p:nvPicPr>
          <p:cNvPr id="9" name="Picture 2" descr="http://www.immrama.org/images/eegimages/10-20placemen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37512"/>
            <a:ext cx="3532332" cy="365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94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4648200" cy="1249362"/>
          </a:xfrm>
        </p:spPr>
        <p:txBody>
          <a:bodyPr>
            <a:normAutofit/>
          </a:bodyPr>
          <a:lstStyle/>
          <a:p>
            <a:r>
              <a:rPr lang="en-US" dirty="0" smtClean="0"/>
              <a:t>Measuring Seizures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29633" y="2068116"/>
            <a:ext cx="122822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/>
              <a:t>Normal </a:t>
            </a:r>
            <a:endParaRPr lang="en-US" sz="2500" dirty="0"/>
          </a:p>
        </p:txBody>
      </p:sp>
      <p:sp>
        <p:nvSpPr>
          <p:cNvPr id="5" name="TextBox 4"/>
          <p:cNvSpPr txBox="1"/>
          <p:nvPr/>
        </p:nvSpPr>
        <p:spPr>
          <a:xfrm>
            <a:off x="5921328" y="152400"/>
            <a:ext cx="203312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/>
              <a:t>Partial Seizure</a:t>
            </a:r>
            <a:endParaRPr lang="en-US" sz="2500" dirty="0"/>
          </a:p>
        </p:txBody>
      </p:sp>
      <p:sp>
        <p:nvSpPr>
          <p:cNvPr id="6" name="TextBox 5"/>
          <p:cNvSpPr txBox="1"/>
          <p:nvPr/>
        </p:nvSpPr>
        <p:spPr>
          <a:xfrm>
            <a:off x="5578312" y="3048000"/>
            <a:ext cx="274594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/>
              <a:t>Generalized Seizure</a:t>
            </a:r>
            <a:endParaRPr lang="en-US" sz="2500" dirty="0"/>
          </a:p>
        </p:txBody>
      </p:sp>
      <p:pic>
        <p:nvPicPr>
          <p:cNvPr id="9218" name="Picture 2" descr="http://www2.massgeneral.org/childhoodepilepsy/images/medical/i_diagnosis_eeg-normal-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89" y="2529840"/>
            <a:ext cx="4046911" cy="280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Generalized Spike E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688" y="3520440"/>
            <a:ext cx="4046912" cy="280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KatieJeff\Documents\Katie\SEPA\Neuro Curriculum 2011\Neuro Unit 4 - The cuircut\Neuro Unit 4 Lessons\Neuro Unit 4.4\EEG pictures\EEG_partial_2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92003" y="609600"/>
            <a:ext cx="431856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87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Analyzing EEGs</a:t>
            </a:r>
            <a:endParaRPr lang="en-US" dirty="0"/>
          </a:p>
        </p:txBody>
      </p:sp>
      <p:pic>
        <p:nvPicPr>
          <p:cNvPr id="6" name="Picture 6" descr="http://www.drugs.com/health-guide/images/2051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338" y="1408386"/>
            <a:ext cx="5238517" cy="475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65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Patient 1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428368" y="893076"/>
            <a:ext cx="7953632" cy="5309286"/>
            <a:chOff x="214185" y="1472514"/>
            <a:chExt cx="7953632" cy="5309286"/>
          </a:xfrm>
        </p:grpSpPr>
        <p:pic>
          <p:nvPicPr>
            <p:cNvPr id="16386" name="Picture 2" descr="http://www.flutrackers.com/forum/attachment.php?attachmentid=10350&amp;d=130909649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0" t="13199" r="12590" b="1840"/>
            <a:stretch/>
          </p:blipFill>
          <p:spPr bwMode="auto">
            <a:xfrm>
              <a:off x="762001" y="1505465"/>
              <a:ext cx="7405816" cy="52763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226680" y="1472514"/>
              <a:ext cx="6094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FP2-F8</a:t>
              </a:r>
              <a:endParaRPr lang="en-US" sz="12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92584" y="1838070"/>
              <a:ext cx="5293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F8-T4</a:t>
              </a:r>
              <a:endParaRPr lang="en-US" sz="12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92446" y="2152131"/>
              <a:ext cx="5437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T4-P6</a:t>
              </a:r>
              <a:endParaRPr lang="en-US" sz="12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67732" y="2494001"/>
              <a:ext cx="5709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P6-O2</a:t>
              </a:r>
              <a:endParaRPr lang="en-US" sz="12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14185" y="2881185"/>
              <a:ext cx="6094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FP2-F2</a:t>
              </a:r>
              <a:endParaRPr lang="en-US" sz="12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4803" y="3152001"/>
              <a:ext cx="5405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F4-C2</a:t>
              </a:r>
              <a:endParaRPr lang="en-US" sz="12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4665" y="3517556"/>
              <a:ext cx="5501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C4-P4</a:t>
              </a:r>
              <a:endParaRPr lang="en-US" sz="12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9951" y="3808968"/>
              <a:ext cx="5709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P4-O4</a:t>
              </a:r>
              <a:endParaRPr lang="en-US" sz="12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6542" y="4127158"/>
              <a:ext cx="6094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FP1-F7</a:t>
              </a:r>
              <a:endParaRPr lang="en-US" sz="1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04803" y="4474173"/>
              <a:ext cx="53412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F7-T3</a:t>
              </a:r>
              <a:endParaRPr lang="en-US" sz="1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2308" y="4812958"/>
              <a:ext cx="5389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T3-T5</a:t>
              </a:r>
              <a:endParaRPr lang="en-US" sz="12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67594" y="5117758"/>
              <a:ext cx="56618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T5-O1</a:t>
              </a:r>
              <a:endParaRPr lang="en-US" sz="12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4484" y="5453448"/>
              <a:ext cx="6094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FP1-F3</a:t>
              </a:r>
              <a:endParaRPr lang="en-US" sz="12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02745" y="5786049"/>
              <a:ext cx="5405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F3-C3</a:t>
              </a:r>
              <a:endParaRPr lang="en-US" sz="12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02607" y="6126891"/>
              <a:ext cx="5501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C3-P3</a:t>
              </a:r>
              <a:endParaRPr lang="en-US" sz="12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77893" y="6443016"/>
              <a:ext cx="5709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P3-O1</a:t>
              </a:r>
              <a:endParaRPr lang="en-US" sz="1200" dirty="0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428368" y="4033234"/>
            <a:ext cx="8106032" cy="84077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75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828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Examine the circuit below. The two red neurons are excitatory and the two blue neurons are inhibitory.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What effect would removing the two blue inhibitory neurons have on this circuit’s activity? </a:t>
            </a:r>
            <a:endParaRPr lang="en-US" dirty="0"/>
          </a:p>
        </p:txBody>
      </p:sp>
      <p:grpSp>
        <p:nvGrpSpPr>
          <p:cNvPr id="2" name="Group 59"/>
          <p:cNvGrpSpPr/>
          <p:nvPr/>
        </p:nvGrpSpPr>
        <p:grpSpPr>
          <a:xfrm>
            <a:off x="2537314" y="3035210"/>
            <a:ext cx="4044462" cy="3437792"/>
            <a:chOff x="1524000" y="609600"/>
            <a:chExt cx="6096000" cy="5181600"/>
          </a:xfrm>
        </p:grpSpPr>
        <p:sp>
          <p:nvSpPr>
            <p:cNvPr id="9" name="Rectangle 8"/>
            <p:cNvSpPr/>
            <p:nvPr/>
          </p:nvSpPr>
          <p:spPr>
            <a:xfrm>
              <a:off x="5486400" y="609600"/>
              <a:ext cx="76200" cy="51816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81400" y="609600"/>
              <a:ext cx="76200" cy="51816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7-Point Star 11"/>
            <p:cNvSpPr/>
            <p:nvPr/>
          </p:nvSpPr>
          <p:spPr>
            <a:xfrm>
              <a:off x="4862945" y="2247900"/>
              <a:ext cx="1371600" cy="1143000"/>
            </a:xfrm>
            <a:prstGeom prst="star7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7-Point Star 12"/>
            <p:cNvSpPr/>
            <p:nvPr/>
          </p:nvSpPr>
          <p:spPr>
            <a:xfrm>
              <a:off x="2944090" y="2247900"/>
              <a:ext cx="1371600" cy="1143000"/>
            </a:xfrm>
            <a:prstGeom prst="star7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3629891" y="1804015"/>
              <a:ext cx="1662545" cy="2650379"/>
            </a:xfrm>
            <a:custGeom>
              <a:avLst/>
              <a:gdLst>
                <a:gd name="connsiteX0" fmla="*/ 0 w 1662545"/>
                <a:gd name="connsiteY0" fmla="*/ 2558473 h 2747818"/>
                <a:gd name="connsiteX1" fmla="*/ 762000 w 1662545"/>
                <a:gd name="connsiteY1" fmla="*/ 2641600 h 2747818"/>
                <a:gd name="connsiteX2" fmla="*/ 942109 w 1662545"/>
                <a:gd name="connsiteY2" fmla="*/ 1921164 h 2747818"/>
                <a:gd name="connsiteX3" fmla="*/ 1011382 w 1662545"/>
                <a:gd name="connsiteY3" fmla="*/ 314036 h 2747818"/>
                <a:gd name="connsiteX4" fmla="*/ 1662545 w 1662545"/>
                <a:gd name="connsiteY4" fmla="*/ 36946 h 2747818"/>
                <a:gd name="connsiteX0" fmla="*/ 0 w 1662545"/>
                <a:gd name="connsiteY0" fmla="*/ 2560169 h 2747819"/>
                <a:gd name="connsiteX1" fmla="*/ 762000 w 1662545"/>
                <a:gd name="connsiteY1" fmla="*/ 2643296 h 2747819"/>
                <a:gd name="connsiteX2" fmla="*/ 713509 w 1662545"/>
                <a:gd name="connsiteY2" fmla="*/ 1933033 h 2747819"/>
                <a:gd name="connsiteX3" fmla="*/ 1011382 w 1662545"/>
                <a:gd name="connsiteY3" fmla="*/ 315732 h 2747819"/>
                <a:gd name="connsiteX4" fmla="*/ 1662545 w 1662545"/>
                <a:gd name="connsiteY4" fmla="*/ 38642 h 2747819"/>
                <a:gd name="connsiteX0" fmla="*/ 0 w 1662545"/>
                <a:gd name="connsiteY0" fmla="*/ 2560169 h 2654841"/>
                <a:gd name="connsiteX1" fmla="*/ 561109 w 1662545"/>
                <a:gd name="connsiteY1" fmla="*/ 2467332 h 2654841"/>
                <a:gd name="connsiteX2" fmla="*/ 713509 w 1662545"/>
                <a:gd name="connsiteY2" fmla="*/ 1933033 h 2654841"/>
                <a:gd name="connsiteX3" fmla="*/ 1011382 w 1662545"/>
                <a:gd name="connsiteY3" fmla="*/ 315732 h 2654841"/>
                <a:gd name="connsiteX4" fmla="*/ 1662545 w 1662545"/>
                <a:gd name="connsiteY4" fmla="*/ 38642 h 2654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2545" h="2654841">
                  <a:moveTo>
                    <a:pt x="0" y="2560169"/>
                  </a:moveTo>
                  <a:cubicBezTo>
                    <a:pt x="302491" y="2654841"/>
                    <a:pt x="442191" y="2571855"/>
                    <a:pt x="561109" y="2467332"/>
                  </a:cubicBezTo>
                  <a:cubicBezTo>
                    <a:pt x="680027" y="2362809"/>
                    <a:pt x="638464" y="2291633"/>
                    <a:pt x="713509" y="1933033"/>
                  </a:cubicBezTo>
                  <a:cubicBezTo>
                    <a:pt x="788554" y="1574433"/>
                    <a:pt x="853209" y="631464"/>
                    <a:pt x="1011382" y="315732"/>
                  </a:cubicBezTo>
                  <a:cubicBezTo>
                    <a:pt x="1169555" y="0"/>
                    <a:pt x="1397000" y="20169"/>
                    <a:pt x="1662545" y="38642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 flipH="1">
              <a:off x="3900055" y="1769221"/>
              <a:ext cx="1662545" cy="2650379"/>
            </a:xfrm>
            <a:custGeom>
              <a:avLst/>
              <a:gdLst>
                <a:gd name="connsiteX0" fmla="*/ 0 w 1662545"/>
                <a:gd name="connsiteY0" fmla="*/ 2558473 h 2747818"/>
                <a:gd name="connsiteX1" fmla="*/ 762000 w 1662545"/>
                <a:gd name="connsiteY1" fmla="*/ 2641600 h 2747818"/>
                <a:gd name="connsiteX2" fmla="*/ 942109 w 1662545"/>
                <a:gd name="connsiteY2" fmla="*/ 1921164 h 2747818"/>
                <a:gd name="connsiteX3" fmla="*/ 1011382 w 1662545"/>
                <a:gd name="connsiteY3" fmla="*/ 314036 h 2747818"/>
                <a:gd name="connsiteX4" fmla="*/ 1662545 w 1662545"/>
                <a:gd name="connsiteY4" fmla="*/ 36946 h 2747818"/>
                <a:gd name="connsiteX0" fmla="*/ 0 w 1662545"/>
                <a:gd name="connsiteY0" fmla="*/ 2560169 h 2747819"/>
                <a:gd name="connsiteX1" fmla="*/ 762000 w 1662545"/>
                <a:gd name="connsiteY1" fmla="*/ 2643296 h 2747819"/>
                <a:gd name="connsiteX2" fmla="*/ 713509 w 1662545"/>
                <a:gd name="connsiteY2" fmla="*/ 1933033 h 2747819"/>
                <a:gd name="connsiteX3" fmla="*/ 1011382 w 1662545"/>
                <a:gd name="connsiteY3" fmla="*/ 315732 h 2747819"/>
                <a:gd name="connsiteX4" fmla="*/ 1662545 w 1662545"/>
                <a:gd name="connsiteY4" fmla="*/ 38642 h 2747819"/>
                <a:gd name="connsiteX0" fmla="*/ 0 w 1662545"/>
                <a:gd name="connsiteY0" fmla="*/ 2560169 h 2654841"/>
                <a:gd name="connsiteX1" fmla="*/ 561109 w 1662545"/>
                <a:gd name="connsiteY1" fmla="*/ 2467332 h 2654841"/>
                <a:gd name="connsiteX2" fmla="*/ 713509 w 1662545"/>
                <a:gd name="connsiteY2" fmla="*/ 1933033 h 2654841"/>
                <a:gd name="connsiteX3" fmla="*/ 1011382 w 1662545"/>
                <a:gd name="connsiteY3" fmla="*/ 315732 h 2654841"/>
                <a:gd name="connsiteX4" fmla="*/ 1662545 w 1662545"/>
                <a:gd name="connsiteY4" fmla="*/ 38642 h 2654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2545" h="2654841">
                  <a:moveTo>
                    <a:pt x="0" y="2560169"/>
                  </a:moveTo>
                  <a:cubicBezTo>
                    <a:pt x="302491" y="2654841"/>
                    <a:pt x="442191" y="2571855"/>
                    <a:pt x="561109" y="2467332"/>
                  </a:cubicBezTo>
                  <a:cubicBezTo>
                    <a:pt x="680027" y="2362809"/>
                    <a:pt x="638464" y="2291633"/>
                    <a:pt x="713509" y="1933033"/>
                  </a:cubicBezTo>
                  <a:cubicBezTo>
                    <a:pt x="788554" y="1574433"/>
                    <a:pt x="853209" y="631464"/>
                    <a:pt x="1011382" y="315732"/>
                  </a:cubicBezTo>
                  <a:cubicBezTo>
                    <a:pt x="1169555" y="0"/>
                    <a:pt x="1397000" y="20169"/>
                    <a:pt x="1662545" y="38642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/>
            <p:cNvSpPr/>
            <p:nvPr/>
          </p:nvSpPr>
          <p:spPr>
            <a:xfrm rot="16200000">
              <a:off x="5143500" y="1714500"/>
              <a:ext cx="304800" cy="22860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/>
            <p:cNvSpPr/>
            <p:nvPr/>
          </p:nvSpPr>
          <p:spPr>
            <a:xfrm rot="5400000" flipH="1">
              <a:off x="3695700" y="1679865"/>
              <a:ext cx="304800" cy="22860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10-Point Star 18"/>
            <p:cNvSpPr/>
            <p:nvPr/>
          </p:nvSpPr>
          <p:spPr>
            <a:xfrm>
              <a:off x="2057400" y="3810000"/>
              <a:ext cx="838200" cy="914400"/>
            </a:xfrm>
            <a:prstGeom prst="star10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10-Point Star 19"/>
            <p:cNvSpPr/>
            <p:nvPr/>
          </p:nvSpPr>
          <p:spPr>
            <a:xfrm>
              <a:off x="6324600" y="3733800"/>
              <a:ext cx="838200" cy="914400"/>
            </a:xfrm>
            <a:prstGeom prst="star10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>
              <a:stCxn id="19" idx="8"/>
            </p:cNvCxnSpPr>
            <p:nvPr/>
          </p:nvCxnSpPr>
          <p:spPr>
            <a:xfrm rot="16200000" flipV="1">
              <a:off x="1390650" y="2724150"/>
              <a:ext cx="2133600" cy="381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Freeform 21"/>
            <p:cNvSpPr/>
            <p:nvPr/>
          </p:nvSpPr>
          <p:spPr>
            <a:xfrm>
              <a:off x="1627909" y="1429328"/>
              <a:ext cx="817418" cy="247072"/>
            </a:xfrm>
            <a:custGeom>
              <a:avLst/>
              <a:gdLst>
                <a:gd name="connsiteX0" fmla="*/ 817418 w 817418"/>
                <a:gd name="connsiteY0" fmla="*/ 247072 h 247072"/>
                <a:gd name="connsiteX1" fmla="*/ 415636 w 817418"/>
                <a:gd name="connsiteY1" fmla="*/ 39254 h 247072"/>
                <a:gd name="connsiteX2" fmla="*/ 0 w 817418"/>
                <a:gd name="connsiteY2" fmla="*/ 11545 h 24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7418" h="247072">
                  <a:moveTo>
                    <a:pt x="817418" y="247072"/>
                  </a:moveTo>
                  <a:cubicBezTo>
                    <a:pt x="684645" y="162790"/>
                    <a:pt x="551872" y="78508"/>
                    <a:pt x="415636" y="39254"/>
                  </a:cubicBezTo>
                  <a:cubicBezTo>
                    <a:pt x="279400" y="0"/>
                    <a:pt x="139700" y="5772"/>
                    <a:pt x="0" y="11545"/>
                  </a:cubicBezTo>
                </a:path>
              </a:pathLst>
            </a:cu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 flipH="1">
              <a:off x="2438402" y="1447800"/>
              <a:ext cx="817418" cy="247072"/>
            </a:xfrm>
            <a:custGeom>
              <a:avLst/>
              <a:gdLst>
                <a:gd name="connsiteX0" fmla="*/ 817418 w 817418"/>
                <a:gd name="connsiteY0" fmla="*/ 247072 h 247072"/>
                <a:gd name="connsiteX1" fmla="*/ 415636 w 817418"/>
                <a:gd name="connsiteY1" fmla="*/ 39254 h 247072"/>
                <a:gd name="connsiteX2" fmla="*/ 0 w 817418"/>
                <a:gd name="connsiteY2" fmla="*/ 11545 h 24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7418" h="247072">
                  <a:moveTo>
                    <a:pt x="817418" y="247072"/>
                  </a:moveTo>
                  <a:cubicBezTo>
                    <a:pt x="684645" y="162790"/>
                    <a:pt x="551872" y="78508"/>
                    <a:pt x="415636" y="39254"/>
                  </a:cubicBezTo>
                  <a:cubicBezTo>
                    <a:pt x="279400" y="0"/>
                    <a:pt x="139700" y="5772"/>
                    <a:pt x="0" y="11545"/>
                  </a:cubicBezTo>
                </a:path>
              </a:pathLst>
            </a:cu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 rot="16200000" flipV="1">
              <a:off x="5657850" y="2647950"/>
              <a:ext cx="2133600" cy="381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Freeform 24"/>
            <p:cNvSpPr/>
            <p:nvPr/>
          </p:nvSpPr>
          <p:spPr>
            <a:xfrm>
              <a:off x="5895109" y="1353128"/>
              <a:ext cx="817418" cy="247072"/>
            </a:xfrm>
            <a:custGeom>
              <a:avLst/>
              <a:gdLst>
                <a:gd name="connsiteX0" fmla="*/ 817418 w 817418"/>
                <a:gd name="connsiteY0" fmla="*/ 247072 h 247072"/>
                <a:gd name="connsiteX1" fmla="*/ 415636 w 817418"/>
                <a:gd name="connsiteY1" fmla="*/ 39254 h 247072"/>
                <a:gd name="connsiteX2" fmla="*/ 0 w 817418"/>
                <a:gd name="connsiteY2" fmla="*/ 11545 h 24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7418" h="247072">
                  <a:moveTo>
                    <a:pt x="817418" y="247072"/>
                  </a:moveTo>
                  <a:cubicBezTo>
                    <a:pt x="684645" y="162790"/>
                    <a:pt x="551872" y="78508"/>
                    <a:pt x="415636" y="39254"/>
                  </a:cubicBezTo>
                  <a:cubicBezTo>
                    <a:pt x="279400" y="0"/>
                    <a:pt x="139700" y="5772"/>
                    <a:pt x="0" y="11545"/>
                  </a:cubicBezTo>
                </a:path>
              </a:pathLst>
            </a:cu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 flipH="1">
              <a:off x="6705602" y="1371600"/>
              <a:ext cx="817418" cy="247072"/>
            </a:xfrm>
            <a:custGeom>
              <a:avLst/>
              <a:gdLst>
                <a:gd name="connsiteX0" fmla="*/ 817418 w 817418"/>
                <a:gd name="connsiteY0" fmla="*/ 247072 h 247072"/>
                <a:gd name="connsiteX1" fmla="*/ 415636 w 817418"/>
                <a:gd name="connsiteY1" fmla="*/ 39254 h 247072"/>
                <a:gd name="connsiteX2" fmla="*/ 0 w 817418"/>
                <a:gd name="connsiteY2" fmla="*/ 11545 h 24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7418" h="247072">
                  <a:moveTo>
                    <a:pt x="817418" y="247072"/>
                  </a:moveTo>
                  <a:cubicBezTo>
                    <a:pt x="684645" y="162790"/>
                    <a:pt x="551872" y="78508"/>
                    <a:pt x="415636" y="39254"/>
                  </a:cubicBezTo>
                  <a:cubicBezTo>
                    <a:pt x="279400" y="0"/>
                    <a:pt x="139700" y="5772"/>
                    <a:pt x="0" y="11545"/>
                  </a:cubicBezTo>
                </a:path>
              </a:pathLst>
            </a:cu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Isosceles Triangle 26"/>
            <p:cNvSpPr/>
            <p:nvPr/>
          </p:nvSpPr>
          <p:spPr>
            <a:xfrm rot="16200000">
              <a:off x="3086100" y="1333501"/>
              <a:ext cx="304800" cy="228600"/>
            </a:xfrm>
            <a:prstGeom prst="triangl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Isosceles Triangle 27"/>
            <p:cNvSpPr/>
            <p:nvPr/>
          </p:nvSpPr>
          <p:spPr>
            <a:xfrm rot="5400000" flipH="1">
              <a:off x="1485900" y="1319645"/>
              <a:ext cx="304800" cy="228600"/>
            </a:xfrm>
            <a:prstGeom prst="triangl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Isosceles Triangle 28"/>
            <p:cNvSpPr/>
            <p:nvPr/>
          </p:nvSpPr>
          <p:spPr>
            <a:xfrm rot="16200000">
              <a:off x="7353300" y="1257300"/>
              <a:ext cx="304800" cy="228600"/>
            </a:xfrm>
            <a:prstGeom prst="triangl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Isosceles Triangle 29"/>
            <p:cNvSpPr/>
            <p:nvPr/>
          </p:nvSpPr>
          <p:spPr>
            <a:xfrm rot="5400000" flipH="1">
              <a:off x="5753100" y="1243444"/>
              <a:ext cx="304800" cy="228600"/>
            </a:xfrm>
            <a:prstGeom prst="triangl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2867891" y="4350327"/>
              <a:ext cx="734291" cy="325582"/>
            </a:xfrm>
            <a:custGeom>
              <a:avLst/>
              <a:gdLst>
                <a:gd name="connsiteX0" fmla="*/ 734291 w 734291"/>
                <a:gd name="connsiteY0" fmla="*/ 0 h 325582"/>
                <a:gd name="connsiteX1" fmla="*/ 415636 w 734291"/>
                <a:gd name="connsiteY1" fmla="*/ 290946 h 325582"/>
                <a:gd name="connsiteX2" fmla="*/ 0 w 734291"/>
                <a:gd name="connsiteY2" fmla="*/ 207818 h 325582"/>
                <a:gd name="connsiteX3" fmla="*/ 0 w 734291"/>
                <a:gd name="connsiteY3" fmla="*/ 207818 h 325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291" h="325582">
                  <a:moveTo>
                    <a:pt x="734291" y="0"/>
                  </a:moveTo>
                  <a:cubicBezTo>
                    <a:pt x="636154" y="128155"/>
                    <a:pt x="538018" y="256310"/>
                    <a:pt x="415636" y="290946"/>
                  </a:cubicBezTo>
                  <a:cubicBezTo>
                    <a:pt x="293254" y="325582"/>
                    <a:pt x="0" y="207818"/>
                    <a:pt x="0" y="207818"/>
                  </a:cubicBezTo>
                  <a:lnTo>
                    <a:pt x="0" y="207818"/>
                  </a:lnTo>
                </a:path>
              </a:pathLst>
            </a:cu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Isosceles Triangle 31"/>
            <p:cNvSpPr/>
            <p:nvPr/>
          </p:nvSpPr>
          <p:spPr>
            <a:xfrm rot="6840000" flipH="1">
              <a:off x="2840335" y="4456380"/>
              <a:ext cx="304800" cy="22860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 flipH="1">
              <a:off x="5514109" y="4267200"/>
              <a:ext cx="734291" cy="325582"/>
            </a:xfrm>
            <a:custGeom>
              <a:avLst/>
              <a:gdLst>
                <a:gd name="connsiteX0" fmla="*/ 734291 w 734291"/>
                <a:gd name="connsiteY0" fmla="*/ 0 h 325582"/>
                <a:gd name="connsiteX1" fmla="*/ 415636 w 734291"/>
                <a:gd name="connsiteY1" fmla="*/ 290946 h 325582"/>
                <a:gd name="connsiteX2" fmla="*/ 0 w 734291"/>
                <a:gd name="connsiteY2" fmla="*/ 207818 h 325582"/>
                <a:gd name="connsiteX3" fmla="*/ 0 w 734291"/>
                <a:gd name="connsiteY3" fmla="*/ 207818 h 325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291" h="325582">
                  <a:moveTo>
                    <a:pt x="734291" y="0"/>
                  </a:moveTo>
                  <a:cubicBezTo>
                    <a:pt x="636154" y="128155"/>
                    <a:pt x="538018" y="256310"/>
                    <a:pt x="415636" y="290946"/>
                  </a:cubicBezTo>
                  <a:cubicBezTo>
                    <a:pt x="293254" y="325582"/>
                    <a:pt x="0" y="207818"/>
                    <a:pt x="0" y="207818"/>
                  </a:cubicBezTo>
                  <a:lnTo>
                    <a:pt x="0" y="207818"/>
                  </a:lnTo>
                </a:path>
              </a:pathLst>
            </a:cu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Isosceles Triangle 33"/>
            <p:cNvSpPr/>
            <p:nvPr/>
          </p:nvSpPr>
          <p:spPr>
            <a:xfrm rot="14760000">
              <a:off x="6047660" y="4382820"/>
              <a:ext cx="304800" cy="22860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5035094" y="4267200"/>
            <a:ext cx="34496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500" b="1" dirty="0"/>
              <a:t>+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028035" y="5229966"/>
            <a:ext cx="28245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500" b="1" dirty="0" smtClean="0"/>
              <a:t>-</a:t>
            </a:r>
            <a:endParaRPr lang="en-US" sz="2500" b="1" dirty="0"/>
          </a:p>
        </p:txBody>
      </p:sp>
      <p:sp>
        <p:nvSpPr>
          <p:cNvPr id="36" name="Rectangle 35"/>
          <p:cNvSpPr/>
          <p:nvPr/>
        </p:nvSpPr>
        <p:spPr>
          <a:xfrm>
            <a:off x="5859158" y="5190212"/>
            <a:ext cx="28245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500" b="1" dirty="0" smtClean="0"/>
              <a:t>-</a:t>
            </a:r>
            <a:endParaRPr lang="en-US" sz="2500" b="1" dirty="0"/>
          </a:p>
        </p:txBody>
      </p:sp>
      <p:sp>
        <p:nvSpPr>
          <p:cNvPr id="37" name="Rectangle 36"/>
          <p:cNvSpPr/>
          <p:nvPr/>
        </p:nvSpPr>
        <p:spPr>
          <a:xfrm>
            <a:off x="3760470" y="4267200"/>
            <a:ext cx="34496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500" b="1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87614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Patient 2</a:t>
            </a:r>
            <a:endParaRPr lang="en-US" dirty="0"/>
          </a:p>
        </p:txBody>
      </p:sp>
      <p:pic>
        <p:nvPicPr>
          <p:cNvPr id="15362" name="Picture 2" descr="http://i1.squidoocdn.com/resize/squidoo_images/590/draft_lens2290485module12610853photo_1226709578ee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5"/>
          <a:stretch/>
        </p:blipFill>
        <p:spPr bwMode="auto">
          <a:xfrm>
            <a:off x="1245973" y="1252449"/>
            <a:ext cx="7517027" cy="469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5758" y="1249362"/>
            <a:ext cx="6094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FP1-F7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609877" y="1526361"/>
            <a:ext cx="5293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F7-T7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609739" y="1840422"/>
            <a:ext cx="5389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T7-P7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609739" y="2145222"/>
            <a:ext cx="5709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P7-O1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609739" y="2776449"/>
            <a:ext cx="6094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FP2-F8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613858" y="3053448"/>
            <a:ext cx="5293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F8-T8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613720" y="3367509"/>
            <a:ext cx="5389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T8-P8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613720" y="3672309"/>
            <a:ext cx="5709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P8-O2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384982" y="4252050"/>
            <a:ext cx="9091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FP1-LCheek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384982" y="4556850"/>
            <a:ext cx="9043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LCheek</a:t>
            </a:r>
            <a:r>
              <a:rPr lang="en-US" sz="1200" dirty="0" smtClean="0"/>
              <a:t> –P1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384982" y="5166450"/>
            <a:ext cx="9287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FP2-RCheek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384982" y="5471250"/>
            <a:ext cx="9239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RCheek</a:t>
            </a:r>
            <a:r>
              <a:rPr lang="en-US" sz="1200" dirty="0" smtClean="0"/>
              <a:t> –P2</a:t>
            </a:r>
            <a:endParaRPr lang="en-US" sz="1200" dirty="0"/>
          </a:p>
        </p:txBody>
      </p:sp>
      <p:sp>
        <p:nvSpPr>
          <p:cNvPr id="18" name="Rectangle 17"/>
          <p:cNvSpPr/>
          <p:nvPr/>
        </p:nvSpPr>
        <p:spPr>
          <a:xfrm>
            <a:off x="442784" y="2970034"/>
            <a:ext cx="8472616" cy="70227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Patient 3</a:t>
            </a:r>
            <a:endParaRPr lang="en-US" dirty="0"/>
          </a:p>
        </p:txBody>
      </p:sp>
      <p:pic>
        <p:nvPicPr>
          <p:cNvPr id="12292" name="Picture 4" descr="http://www.thebarrow.org/stellent/groups/public/@xinternet_con_bni/documents/webcontent/st030704.jp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868362"/>
            <a:ext cx="6705600" cy="548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81384" y="792163"/>
            <a:ext cx="3824416" cy="560863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7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0017" y="1982852"/>
            <a:ext cx="152477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/>
              <a:t>Medicines</a:t>
            </a:r>
            <a:endParaRPr lang="en-US" sz="2500" dirty="0"/>
          </a:p>
        </p:txBody>
      </p:sp>
      <p:sp>
        <p:nvSpPr>
          <p:cNvPr id="5" name="TextBox 4"/>
          <p:cNvSpPr txBox="1"/>
          <p:nvPr/>
        </p:nvSpPr>
        <p:spPr>
          <a:xfrm>
            <a:off x="4033421" y="1981200"/>
            <a:ext cx="117621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/>
              <a:t>Surgery</a:t>
            </a:r>
            <a:endParaRPr lang="en-US" sz="2500" dirty="0"/>
          </a:p>
        </p:txBody>
      </p:sp>
      <p:sp>
        <p:nvSpPr>
          <p:cNvPr id="6" name="TextBox 5"/>
          <p:cNvSpPr txBox="1"/>
          <p:nvPr/>
        </p:nvSpPr>
        <p:spPr>
          <a:xfrm>
            <a:off x="6439902" y="1652826"/>
            <a:ext cx="23601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 smtClean="0"/>
              <a:t>Vagus</a:t>
            </a:r>
            <a:r>
              <a:rPr lang="en-US" sz="2500" dirty="0" smtClean="0"/>
              <a:t> Nerve Stimulation</a:t>
            </a:r>
            <a:endParaRPr lang="en-US" sz="2500" dirty="0"/>
          </a:p>
        </p:txBody>
      </p:sp>
      <p:pic>
        <p:nvPicPr>
          <p:cNvPr id="8194" name="Picture 2" descr="http://4.bp.blogspot.com/-Vq0la9C74rg/TkIXRj5U57I/AAAAAAAACSY/bx3iJZppuoQ/s1600/pill_bottle_and_pills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7" r="10741"/>
          <a:stretch/>
        </p:blipFill>
        <p:spPr bwMode="auto">
          <a:xfrm>
            <a:off x="23201" y="2687490"/>
            <a:ext cx="2777447" cy="236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mayoclinic.com/images/image_popup/mh7_vagalnerv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0" b="8905"/>
          <a:stretch/>
        </p:blipFill>
        <p:spPr bwMode="auto">
          <a:xfrm>
            <a:off x="6096000" y="2468879"/>
            <a:ext cx="3048000" cy="2584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s://encrypted-tbn0.google.com/images?q=tbn:ANd9GcRn4RpxnQiUbyZCNNPoMm98KJ71I0bwemUixgQSpGYARIDgtbS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326" y="2687489"/>
            <a:ext cx="2777447" cy="236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96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Removing Inhibition: The Effect Locally</a:t>
            </a:r>
            <a:endParaRPr lang="en-US" dirty="0"/>
          </a:p>
        </p:txBody>
      </p:sp>
      <p:grpSp>
        <p:nvGrpSpPr>
          <p:cNvPr id="5" name="Group 59"/>
          <p:cNvGrpSpPr/>
          <p:nvPr/>
        </p:nvGrpSpPr>
        <p:grpSpPr>
          <a:xfrm>
            <a:off x="2064728" y="1981200"/>
            <a:ext cx="5040924" cy="4284785"/>
            <a:chOff x="1524000" y="609600"/>
            <a:chExt cx="6096000" cy="5181600"/>
          </a:xfrm>
        </p:grpSpPr>
        <p:sp>
          <p:nvSpPr>
            <p:cNvPr id="9" name="Rectangle 8"/>
            <p:cNvSpPr/>
            <p:nvPr/>
          </p:nvSpPr>
          <p:spPr>
            <a:xfrm>
              <a:off x="5486400" y="609600"/>
              <a:ext cx="76200" cy="51816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81400" y="609600"/>
              <a:ext cx="76200" cy="51816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7-Point Star 11"/>
            <p:cNvSpPr/>
            <p:nvPr/>
          </p:nvSpPr>
          <p:spPr>
            <a:xfrm>
              <a:off x="4862945" y="2247900"/>
              <a:ext cx="1371600" cy="1143000"/>
            </a:xfrm>
            <a:prstGeom prst="star7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7-Point Star 12"/>
            <p:cNvSpPr/>
            <p:nvPr/>
          </p:nvSpPr>
          <p:spPr>
            <a:xfrm>
              <a:off x="2944090" y="2247900"/>
              <a:ext cx="1371600" cy="1143000"/>
            </a:xfrm>
            <a:prstGeom prst="star7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629891" y="1804015"/>
              <a:ext cx="1662545" cy="2650379"/>
            </a:xfrm>
            <a:custGeom>
              <a:avLst/>
              <a:gdLst>
                <a:gd name="connsiteX0" fmla="*/ 0 w 1662545"/>
                <a:gd name="connsiteY0" fmla="*/ 2558473 h 2747818"/>
                <a:gd name="connsiteX1" fmla="*/ 762000 w 1662545"/>
                <a:gd name="connsiteY1" fmla="*/ 2641600 h 2747818"/>
                <a:gd name="connsiteX2" fmla="*/ 942109 w 1662545"/>
                <a:gd name="connsiteY2" fmla="*/ 1921164 h 2747818"/>
                <a:gd name="connsiteX3" fmla="*/ 1011382 w 1662545"/>
                <a:gd name="connsiteY3" fmla="*/ 314036 h 2747818"/>
                <a:gd name="connsiteX4" fmla="*/ 1662545 w 1662545"/>
                <a:gd name="connsiteY4" fmla="*/ 36946 h 2747818"/>
                <a:gd name="connsiteX0" fmla="*/ 0 w 1662545"/>
                <a:gd name="connsiteY0" fmla="*/ 2560169 h 2747819"/>
                <a:gd name="connsiteX1" fmla="*/ 762000 w 1662545"/>
                <a:gd name="connsiteY1" fmla="*/ 2643296 h 2747819"/>
                <a:gd name="connsiteX2" fmla="*/ 713509 w 1662545"/>
                <a:gd name="connsiteY2" fmla="*/ 1933033 h 2747819"/>
                <a:gd name="connsiteX3" fmla="*/ 1011382 w 1662545"/>
                <a:gd name="connsiteY3" fmla="*/ 315732 h 2747819"/>
                <a:gd name="connsiteX4" fmla="*/ 1662545 w 1662545"/>
                <a:gd name="connsiteY4" fmla="*/ 38642 h 2747819"/>
                <a:gd name="connsiteX0" fmla="*/ 0 w 1662545"/>
                <a:gd name="connsiteY0" fmla="*/ 2560169 h 2654841"/>
                <a:gd name="connsiteX1" fmla="*/ 561109 w 1662545"/>
                <a:gd name="connsiteY1" fmla="*/ 2467332 h 2654841"/>
                <a:gd name="connsiteX2" fmla="*/ 713509 w 1662545"/>
                <a:gd name="connsiteY2" fmla="*/ 1933033 h 2654841"/>
                <a:gd name="connsiteX3" fmla="*/ 1011382 w 1662545"/>
                <a:gd name="connsiteY3" fmla="*/ 315732 h 2654841"/>
                <a:gd name="connsiteX4" fmla="*/ 1662545 w 1662545"/>
                <a:gd name="connsiteY4" fmla="*/ 38642 h 2654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2545" h="2654841">
                  <a:moveTo>
                    <a:pt x="0" y="2560169"/>
                  </a:moveTo>
                  <a:cubicBezTo>
                    <a:pt x="302491" y="2654841"/>
                    <a:pt x="442191" y="2571855"/>
                    <a:pt x="561109" y="2467332"/>
                  </a:cubicBezTo>
                  <a:cubicBezTo>
                    <a:pt x="680027" y="2362809"/>
                    <a:pt x="638464" y="2291633"/>
                    <a:pt x="713509" y="1933033"/>
                  </a:cubicBezTo>
                  <a:cubicBezTo>
                    <a:pt x="788554" y="1574433"/>
                    <a:pt x="853209" y="631464"/>
                    <a:pt x="1011382" y="315732"/>
                  </a:cubicBezTo>
                  <a:cubicBezTo>
                    <a:pt x="1169555" y="0"/>
                    <a:pt x="1397000" y="20169"/>
                    <a:pt x="1662545" y="38642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 flipH="1">
              <a:off x="3900055" y="1769221"/>
              <a:ext cx="1662545" cy="2650379"/>
            </a:xfrm>
            <a:custGeom>
              <a:avLst/>
              <a:gdLst>
                <a:gd name="connsiteX0" fmla="*/ 0 w 1662545"/>
                <a:gd name="connsiteY0" fmla="*/ 2558473 h 2747818"/>
                <a:gd name="connsiteX1" fmla="*/ 762000 w 1662545"/>
                <a:gd name="connsiteY1" fmla="*/ 2641600 h 2747818"/>
                <a:gd name="connsiteX2" fmla="*/ 942109 w 1662545"/>
                <a:gd name="connsiteY2" fmla="*/ 1921164 h 2747818"/>
                <a:gd name="connsiteX3" fmla="*/ 1011382 w 1662545"/>
                <a:gd name="connsiteY3" fmla="*/ 314036 h 2747818"/>
                <a:gd name="connsiteX4" fmla="*/ 1662545 w 1662545"/>
                <a:gd name="connsiteY4" fmla="*/ 36946 h 2747818"/>
                <a:gd name="connsiteX0" fmla="*/ 0 w 1662545"/>
                <a:gd name="connsiteY0" fmla="*/ 2560169 h 2747819"/>
                <a:gd name="connsiteX1" fmla="*/ 762000 w 1662545"/>
                <a:gd name="connsiteY1" fmla="*/ 2643296 h 2747819"/>
                <a:gd name="connsiteX2" fmla="*/ 713509 w 1662545"/>
                <a:gd name="connsiteY2" fmla="*/ 1933033 h 2747819"/>
                <a:gd name="connsiteX3" fmla="*/ 1011382 w 1662545"/>
                <a:gd name="connsiteY3" fmla="*/ 315732 h 2747819"/>
                <a:gd name="connsiteX4" fmla="*/ 1662545 w 1662545"/>
                <a:gd name="connsiteY4" fmla="*/ 38642 h 2747819"/>
                <a:gd name="connsiteX0" fmla="*/ 0 w 1662545"/>
                <a:gd name="connsiteY0" fmla="*/ 2560169 h 2654841"/>
                <a:gd name="connsiteX1" fmla="*/ 561109 w 1662545"/>
                <a:gd name="connsiteY1" fmla="*/ 2467332 h 2654841"/>
                <a:gd name="connsiteX2" fmla="*/ 713509 w 1662545"/>
                <a:gd name="connsiteY2" fmla="*/ 1933033 h 2654841"/>
                <a:gd name="connsiteX3" fmla="*/ 1011382 w 1662545"/>
                <a:gd name="connsiteY3" fmla="*/ 315732 h 2654841"/>
                <a:gd name="connsiteX4" fmla="*/ 1662545 w 1662545"/>
                <a:gd name="connsiteY4" fmla="*/ 38642 h 2654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2545" h="2654841">
                  <a:moveTo>
                    <a:pt x="0" y="2560169"/>
                  </a:moveTo>
                  <a:cubicBezTo>
                    <a:pt x="302491" y="2654841"/>
                    <a:pt x="442191" y="2571855"/>
                    <a:pt x="561109" y="2467332"/>
                  </a:cubicBezTo>
                  <a:cubicBezTo>
                    <a:pt x="680027" y="2362809"/>
                    <a:pt x="638464" y="2291633"/>
                    <a:pt x="713509" y="1933033"/>
                  </a:cubicBezTo>
                  <a:cubicBezTo>
                    <a:pt x="788554" y="1574433"/>
                    <a:pt x="853209" y="631464"/>
                    <a:pt x="1011382" y="315732"/>
                  </a:cubicBezTo>
                  <a:cubicBezTo>
                    <a:pt x="1169555" y="0"/>
                    <a:pt x="1397000" y="20169"/>
                    <a:pt x="1662545" y="38642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/>
            <p:cNvSpPr/>
            <p:nvPr/>
          </p:nvSpPr>
          <p:spPr>
            <a:xfrm rot="16200000">
              <a:off x="5143500" y="1714500"/>
              <a:ext cx="304800" cy="22860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/>
            <p:cNvSpPr/>
            <p:nvPr/>
          </p:nvSpPr>
          <p:spPr>
            <a:xfrm rot="5400000" flipH="1">
              <a:off x="3695700" y="1679865"/>
              <a:ext cx="304800" cy="22860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10-Point Star 18"/>
            <p:cNvSpPr/>
            <p:nvPr/>
          </p:nvSpPr>
          <p:spPr>
            <a:xfrm>
              <a:off x="2057400" y="3810000"/>
              <a:ext cx="838200" cy="914400"/>
            </a:xfrm>
            <a:prstGeom prst="star10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10-Point Star 19"/>
            <p:cNvSpPr/>
            <p:nvPr/>
          </p:nvSpPr>
          <p:spPr>
            <a:xfrm>
              <a:off x="6324600" y="3733800"/>
              <a:ext cx="838200" cy="914400"/>
            </a:xfrm>
            <a:prstGeom prst="star10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>
              <a:stCxn id="19" idx="8"/>
            </p:cNvCxnSpPr>
            <p:nvPr/>
          </p:nvCxnSpPr>
          <p:spPr>
            <a:xfrm rot="16200000" flipV="1">
              <a:off x="1390650" y="2724150"/>
              <a:ext cx="2133600" cy="381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Freeform 21"/>
            <p:cNvSpPr/>
            <p:nvPr/>
          </p:nvSpPr>
          <p:spPr>
            <a:xfrm>
              <a:off x="1627909" y="1429328"/>
              <a:ext cx="817418" cy="247072"/>
            </a:xfrm>
            <a:custGeom>
              <a:avLst/>
              <a:gdLst>
                <a:gd name="connsiteX0" fmla="*/ 817418 w 817418"/>
                <a:gd name="connsiteY0" fmla="*/ 247072 h 247072"/>
                <a:gd name="connsiteX1" fmla="*/ 415636 w 817418"/>
                <a:gd name="connsiteY1" fmla="*/ 39254 h 247072"/>
                <a:gd name="connsiteX2" fmla="*/ 0 w 817418"/>
                <a:gd name="connsiteY2" fmla="*/ 11545 h 24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7418" h="247072">
                  <a:moveTo>
                    <a:pt x="817418" y="247072"/>
                  </a:moveTo>
                  <a:cubicBezTo>
                    <a:pt x="684645" y="162790"/>
                    <a:pt x="551872" y="78508"/>
                    <a:pt x="415636" y="39254"/>
                  </a:cubicBezTo>
                  <a:cubicBezTo>
                    <a:pt x="279400" y="0"/>
                    <a:pt x="139700" y="5772"/>
                    <a:pt x="0" y="11545"/>
                  </a:cubicBezTo>
                </a:path>
              </a:pathLst>
            </a:cu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 flipH="1">
              <a:off x="2438402" y="1447800"/>
              <a:ext cx="817418" cy="247072"/>
            </a:xfrm>
            <a:custGeom>
              <a:avLst/>
              <a:gdLst>
                <a:gd name="connsiteX0" fmla="*/ 817418 w 817418"/>
                <a:gd name="connsiteY0" fmla="*/ 247072 h 247072"/>
                <a:gd name="connsiteX1" fmla="*/ 415636 w 817418"/>
                <a:gd name="connsiteY1" fmla="*/ 39254 h 247072"/>
                <a:gd name="connsiteX2" fmla="*/ 0 w 817418"/>
                <a:gd name="connsiteY2" fmla="*/ 11545 h 24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7418" h="247072">
                  <a:moveTo>
                    <a:pt x="817418" y="247072"/>
                  </a:moveTo>
                  <a:cubicBezTo>
                    <a:pt x="684645" y="162790"/>
                    <a:pt x="551872" y="78508"/>
                    <a:pt x="415636" y="39254"/>
                  </a:cubicBezTo>
                  <a:cubicBezTo>
                    <a:pt x="279400" y="0"/>
                    <a:pt x="139700" y="5772"/>
                    <a:pt x="0" y="11545"/>
                  </a:cubicBezTo>
                </a:path>
              </a:pathLst>
            </a:cu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 rot="16200000" flipV="1">
              <a:off x="5657850" y="2647950"/>
              <a:ext cx="2133600" cy="381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Freeform 24"/>
            <p:cNvSpPr/>
            <p:nvPr/>
          </p:nvSpPr>
          <p:spPr>
            <a:xfrm>
              <a:off x="5895109" y="1353128"/>
              <a:ext cx="817418" cy="247072"/>
            </a:xfrm>
            <a:custGeom>
              <a:avLst/>
              <a:gdLst>
                <a:gd name="connsiteX0" fmla="*/ 817418 w 817418"/>
                <a:gd name="connsiteY0" fmla="*/ 247072 h 247072"/>
                <a:gd name="connsiteX1" fmla="*/ 415636 w 817418"/>
                <a:gd name="connsiteY1" fmla="*/ 39254 h 247072"/>
                <a:gd name="connsiteX2" fmla="*/ 0 w 817418"/>
                <a:gd name="connsiteY2" fmla="*/ 11545 h 24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7418" h="247072">
                  <a:moveTo>
                    <a:pt x="817418" y="247072"/>
                  </a:moveTo>
                  <a:cubicBezTo>
                    <a:pt x="684645" y="162790"/>
                    <a:pt x="551872" y="78508"/>
                    <a:pt x="415636" y="39254"/>
                  </a:cubicBezTo>
                  <a:cubicBezTo>
                    <a:pt x="279400" y="0"/>
                    <a:pt x="139700" y="5772"/>
                    <a:pt x="0" y="11545"/>
                  </a:cubicBezTo>
                </a:path>
              </a:pathLst>
            </a:cu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 flipH="1">
              <a:off x="6705602" y="1371600"/>
              <a:ext cx="817418" cy="247072"/>
            </a:xfrm>
            <a:custGeom>
              <a:avLst/>
              <a:gdLst>
                <a:gd name="connsiteX0" fmla="*/ 817418 w 817418"/>
                <a:gd name="connsiteY0" fmla="*/ 247072 h 247072"/>
                <a:gd name="connsiteX1" fmla="*/ 415636 w 817418"/>
                <a:gd name="connsiteY1" fmla="*/ 39254 h 247072"/>
                <a:gd name="connsiteX2" fmla="*/ 0 w 817418"/>
                <a:gd name="connsiteY2" fmla="*/ 11545 h 24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7418" h="247072">
                  <a:moveTo>
                    <a:pt x="817418" y="247072"/>
                  </a:moveTo>
                  <a:cubicBezTo>
                    <a:pt x="684645" y="162790"/>
                    <a:pt x="551872" y="78508"/>
                    <a:pt x="415636" y="39254"/>
                  </a:cubicBezTo>
                  <a:cubicBezTo>
                    <a:pt x="279400" y="0"/>
                    <a:pt x="139700" y="5772"/>
                    <a:pt x="0" y="11545"/>
                  </a:cubicBezTo>
                </a:path>
              </a:pathLst>
            </a:cu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Isosceles Triangle 26"/>
            <p:cNvSpPr/>
            <p:nvPr/>
          </p:nvSpPr>
          <p:spPr>
            <a:xfrm rot="16200000">
              <a:off x="3086100" y="1333501"/>
              <a:ext cx="304800" cy="228600"/>
            </a:xfrm>
            <a:prstGeom prst="triangl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Isosceles Triangle 27"/>
            <p:cNvSpPr/>
            <p:nvPr/>
          </p:nvSpPr>
          <p:spPr>
            <a:xfrm rot="5400000" flipH="1">
              <a:off x="1485900" y="1319645"/>
              <a:ext cx="304800" cy="228600"/>
            </a:xfrm>
            <a:prstGeom prst="triangl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Isosceles Triangle 28"/>
            <p:cNvSpPr/>
            <p:nvPr/>
          </p:nvSpPr>
          <p:spPr>
            <a:xfrm rot="16200000">
              <a:off x="7353300" y="1257300"/>
              <a:ext cx="304800" cy="228600"/>
            </a:xfrm>
            <a:prstGeom prst="triangl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Isosceles Triangle 29"/>
            <p:cNvSpPr/>
            <p:nvPr/>
          </p:nvSpPr>
          <p:spPr>
            <a:xfrm rot="5400000" flipH="1">
              <a:off x="5753100" y="1243444"/>
              <a:ext cx="304800" cy="228600"/>
            </a:xfrm>
            <a:prstGeom prst="triangl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2867891" y="4350327"/>
              <a:ext cx="734291" cy="325582"/>
            </a:xfrm>
            <a:custGeom>
              <a:avLst/>
              <a:gdLst>
                <a:gd name="connsiteX0" fmla="*/ 734291 w 734291"/>
                <a:gd name="connsiteY0" fmla="*/ 0 h 325582"/>
                <a:gd name="connsiteX1" fmla="*/ 415636 w 734291"/>
                <a:gd name="connsiteY1" fmla="*/ 290946 h 325582"/>
                <a:gd name="connsiteX2" fmla="*/ 0 w 734291"/>
                <a:gd name="connsiteY2" fmla="*/ 207818 h 325582"/>
                <a:gd name="connsiteX3" fmla="*/ 0 w 734291"/>
                <a:gd name="connsiteY3" fmla="*/ 207818 h 325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291" h="325582">
                  <a:moveTo>
                    <a:pt x="734291" y="0"/>
                  </a:moveTo>
                  <a:cubicBezTo>
                    <a:pt x="636154" y="128155"/>
                    <a:pt x="538018" y="256310"/>
                    <a:pt x="415636" y="290946"/>
                  </a:cubicBezTo>
                  <a:cubicBezTo>
                    <a:pt x="293254" y="325582"/>
                    <a:pt x="0" y="207818"/>
                    <a:pt x="0" y="207818"/>
                  </a:cubicBezTo>
                  <a:lnTo>
                    <a:pt x="0" y="207818"/>
                  </a:lnTo>
                </a:path>
              </a:pathLst>
            </a:cu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Isosceles Triangle 31"/>
            <p:cNvSpPr/>
            <p:nvPr/>
          </p:nvSpPr>
          <p:spPr>
            <a:xfrm rot="6840000" flipH="1">
              <a:off x="2840335" y="4456380"/>
              <a:ext cx="304800" cy="22860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 flipH="1">
              <a:off x="5514109" y="4267200"/>
              <a:ext cx="734291" cy="325582"/>
            </a:xfrm>
            <a:custGeom>
              <a:avLst/>
              <a:gdLst>
                <a:gd name="connsiteX0" fmla="*/ 734291 w 734291"/>
                <a:gd name="connsiteY0" fmla="*/ 0 h 325582"/>
                <a:gd name="connsiteX1" fmla="*/ 415636 w 734291"/>
                <a:gd name="connsiteY1" fmla="*/ 290946 h 325582"/>
                <a:gd name="connsiteX2" fmla="*/ 0 w 734291"/>
                <a:gd name="connsiteY2" fmla="*/ 207818 h 325582"/>
                <a:gd name="connsiteX3" fmla="*/ 0 w 734291"/>
                <a:gd name="connsiteY3" fmla="*/ 207818 h 325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291" h="325582">
                  <a:moveTo>
                    <a:pt x="734291" y="0"/>
                  </a:moveTo>
                  <a:cubicBezTo>
                    <a:pt x="636154" y="128155"/>
                    <a:pt x="538018" y="256310"/>
                    <a:pt x="415636" y="290946"/>
                  </a:cubicBezTo>
                  <a:cubicBezTo>
                    <a:pt x="293254" y="325582"/>
                    <a:pt x="0" y="207818"/>
                    <a:pt x="0" y="207818"/>
                  </a:cubicBezTo>
                  <a:lnTo>
                    <a:pt x="0" y="207818"/>
                  </a:lnTo>
                </a:path>
              </a:pathLst>
            </a:cu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Isosceles Triangle 33"/>
            <p:cNvSpPr/>
            <p:nvPr/>
          </p:nvSpPr>
          <p:spPr>
            <a:xfrm rot="14760000">
              <a:off x="6047660" y="4382820"/>
              <a:ext cx="304800" cy="22860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Up Arrow 1"/>
          <p:cNvSpPr/>
          <p:nvPr/>
        </p:nvSpPr>
        <p:spPr>
          <a:xfrm>
            <a:off x="4199888" y="1389295"/>
            <a:ext cx="587293" cy="896705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912193" y="2267942"/>
            <a:ext cx="53732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smtClean="0"/>
              <a:t>X</a:t>
            </a:r>
            <a:endParaRPr lang="en-US" sz="5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5638800" y="2203811"/>
            <a:ext cx="53732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smtClean="0"/>
              <a:t>X</a:t>
            </a:r>
            <a:endParaRPr lang="en-US" sz="5000" b="1" dirty="0"/>
          </a:p>
        </p:txBody>
      </p:sp>
      <p:sp>
        <p:nvSpPr>
          <p:cNvPr id="35" name="Rectangle 34"/>
          <p:cNvSpPr/>
          <p:nvPr/>
        </p:nvSpPr>
        <p:spPr>
          <a:xfrm>
            <a:off x="5174166" y="3505200"/>
            <a:ext cx="407484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500" b="1" dirty="0"/>
              <a:t>+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691110" y="4690283"/>
            <a:ext cx="322524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500" b="1" dirty="0" smtClean="0"/>
              <a:t>-</a:t>
            </a:r>
            <a:endParaRPr lang="en-US" sz="3500" b="1" dirty="0"/>
          </a:p>
        </p:txBody>
      </p:sp>
      <p:sp>
        <p:nvSpPr>
          <p:cNvPr id="38" name="Rectangle 37"/>
          <p:cNvSpPr/>
          <p:nvPr/>
        </p:nvSpPr>
        <p:spPr>
          <a:xfrm>
            <a:off x="6219755" y="4622056"/>
            <a:ext cx="322524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500" b="1" dirty="0" smtClean="0"/>
              <a:t>-</a:t>
            </a:r>
            <a:endParaRPr lang="en-US" sz="3500" b="1" dirty="0"/>
          </a:p>
        </p:txBody>
      </p:sp>
      <p:sp>
        <p:nvSpPr>
          <p:cNvPr id="39" name="Rectangle 38"/>
          <p:cNvSpPr/>
          <p:nvPr/>
        </p:nvSpPr>
        <p:spPr>
          <a:xfrm>
            <a:off x="3581400" y="3493770"/>
            <a:ext cx="407484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500" b="1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7726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295400" y="1451746"/>
            <a:ext cx="6895973" cy="5023135"/>
            <a:chOff x="1295400" y="1462256"/>
            <a:chExt cx="6895973" cy="5023135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43" t="8889" b="2381"/>
            <a:stretch/>
          </p:blipFill>
          <p:spPr>
            <a:xfrm>
              <a:off x="1295400" y="1543277"/>
              <a:ext cx="6895973" cy="4942114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295400" y="2405051"/>
              <a:ext cx="762000" cy="7191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831080" y="2424554"/>
              <a:ext cx="762000" cy="7191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569720" y="1466778"/>
              <a:ext cx="152400" cy="36386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158740" y="1462256"/>
              <a:ext cx="99060" cy="27287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 flipH="1">
              <a:off x="5158740" y="4378936"/>
              <a:ext cx="152400" cy="11764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 rot="3051524" flipH="1">
              <a:off x="5360169" y="3895483"/>
              <a:ext cx="179963" cy="6999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 rot="19252585" flipH="1">
              <a:off x="5016658" y="3925598"/>
              <a:ext cx="280194" cy="3269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Removing Inhibition: The Effect Distantly</a:t>
            </a:r>
            <a:endParaRPr lang="en-US" dirty="0"/>
          </a:p>
        </p:txBody>
      </p:sp>
      <p:sp>
        <p:nvSpPr>
          <p:cNvPr id="42" name="Up Arrow 41"/>
          <p:cNvSpPr/>
          <p:nvPr/>
        </p:nvSpPr>
        <p:spPr>
          <a:xfrm>
            <a:off x="3200400" y="1177925"/>
            <a:ext cx="457200" cy="727075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Up Arrow 44"/>
          <p:cNvSpPr/>
          <p:nvPr/>
        </p:nvSpPr>
        <p:spPr>
          <a:xfrm>
            <a:off x="7344779" y="1858962"/>
            <a:ext cx="457200" cy="727075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209800" y="1562780"/>
            <a:ext cx="53732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smtClean="0"/>
              <a:t>X</a:t>
            </a:r>
            <a:endParaRPr lang="en-US" sz="50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4034673" y="1543277"/>
            <a:ext cx="53732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smtClean="0"/>
              <a:t>X</a:t>
            </a:r>
            <a:endParaRPr lang="en-US" sz="50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890720" y="1143167"/>
            <a:ext cx="716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Local</a:t>
            </a:r>
            <a:endParaRPr lang="en-US" sz="2000" dirty="0"/>
          </a:p>
        </p:txBody>
      </p:sp>
      <p:sp>
        <p:nvSpPr>
          <p:cNvPr id="47" name="TextBox 46"/>
          <p:cNvSpPr txBox="1"/>
          <p:nvPr/>
        </p:nvSpPr>
        <p:spPr>
          <a:xfrm>
            <a:off x="6477000" y="2185927"/>
            <a:ext cx="924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Distant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3756660" y="2514600"/>
            <a:ext cx="34496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500" b="1" dirty="0"/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32759" y="3264345"/>
            <a:ext cx="28245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500" b="1" dirty="0" smtClean="0"/>
              <a:t>-</a:t>
            </a:r>
            <a:endParaRPr lang="en-US" sz="2500" b="1" dirty="0"/>
          </a:p>
        </p:txBody>
      </p:sp>
      <p:sp>
        <p:nvSpPr>
          <p:cNvPr id="12" name="Rectangle 11"/>
          <p:cNvSpPr/>
          <p:nvPr/>
        </p:nvSpPr>
        <p:spPr>
          <a:xfrm>
            <a:off x="4430775" y="3238839"/>
            <a:ext cx="28245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500" b="1" dirty="0" smtClean="0"/>
              <a:t>-</a:t>
            </a:r>
            <a:endParaRPr lang="en-US" sz="2500" b="1" dirty="0"/>
          </a:p>
        </p:txBody>
      </p:sp>
      <p:sp>
        <p:nvSpPr>
          <p:cNvPr id="13" name="Rectangle 12"/>
          <p:cNvSpPr/>
          <p:nvPr/>
        </p:nvSpPr>
        <p:spPr>
          <a:xfrm>
            <a:off x="2724262" y="2514600"/>
            <a:ext cx="34496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500" b="1" dirty="0"/>
              <a:t>+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491302" y="4038600"/>
            <a:ext cx="34496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500" b="1" dirty="0"/>
              <a:t>+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905575" y="3614886"/>
            <a:ext cx="34496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500" b="1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38403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Can anyone think of a condition caused by abnormal disordered neuronal activity? </a:t>
            </a:r>
            <a:endParaRPr lang="en-US" dirty="0"/>
          </a:p>
        </p:txBody>
      </p:sp>
      <p:pic>
        <p:nvPicPr>
          <p:cNvPr id="1026" name="Picture 2" descr="http://epilepsybudapest2009.org/wp-content/uploads/2011/06/epileps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32004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78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Epilepsy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Chronic neurological condition that results in unprovoked seizures.</a:t>
            </a:r>
          </a:p>
          <a:p>
            <a:pPr lvl="1"/>
            <a:endParaRPr lang="en-US" sz="3000" dirty="0" smtClean="0"/>
          </a:p>
          <a:p>
            <a:r>
              <a:rPr lang="en-US" sz="3000" dirty="0" smtClean="0"/>
              <a:t>Seizures are the changes in behavior caused by disordered abnormal electrical activity in the brain.</a:t>
            </a:r>
          </a:p>
          <a:p>
            <a:pPr marL="457200" lvl="1" indent="0">
              <a:buNone/>
            </a:pPr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219670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Symptoms of Seizure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Positive</a:t>
            </a:r>
          </a:p>
          <a:p>
            <a:pPr lvl="1"/>
            <a:r>
              <a:rPr lang="en-US" dirty="0" smtClean="0"/>
              <a:t>Acquiring </a:t>
            </a:r>
            <a:r>
              <a:rPr lang="en-US" dirty="0"/>
              <a:t>an abnormal behavior</a:t>
            </a:r>
            <a:endParaRPr lang="en-US" dirty="0" smtClean="0"/>
          </a:p>
          <a:p>
            <a:pPr lvl="1"/>
            <a:r>
              <a:rPr lang="en-US" dirty="0" smtClean="0"/>
              <a:t>Ex. Jerking an arm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Negative</a:t>
            </a:r>
          </a:p>
          <a:p>
            <a:pPr lvl="1"/>
            <a:r>
              <a:rPr lang="en-US" dirty="0" smtClean="0"/>
              <a:t>Losing a normal behavior</a:t>
            </a:r>
          </a:p>
          <a:p>
            <a:pPr lvl="1"/>
            <a:r>
              <a:rPr lang="en-US" dirty="0" smtClean="0"/>
              <a:t>Ex. Temporary loss of sight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324600" y="1716224"/>
            <a:ext cx="2819400" cy="1880418"/>
            <a:chOff x="6324600" y="1716224"/>
            <a:chExt cx="2819400" cy="1880418"/>
          </a:xfrm>
        </p:grpSpPr>
        <p:pic>
          <p:nvPicPr>
            <p:cNvPr id="2050" name="Picture 2" descr="http://www.yogasagar.org/wp-content/uploads/2011/06/Epilepsy1.gif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111" t="10196" r="9225" b="64706"/>
            <a:stretch/>
          </p:blipFill>
          <p:spPr bwMode="auto">
            <a:xfrm>
              <a:off x="6324600" y="1716224"/>
              <a:ext cx="2743200" cy="1880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7543800" y="1716224"/>
              <a:ext cx="1600200" cy="493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2" name="Picture 4" descr="Simulation photograph: normal visi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0" b="10788"/>
          <a:stretch/>
        </p:blipFill>
        <p:spPr bwMode="auto">
          <a:xfrm>
            <a:off x="5334000" y="4267200"/>
            <a:ext cx="1783080" cy="140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imulation photograph: catarac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00" b="10788"/>
          <a:stretch/>
        </p:blipFill>
        <p:spPr bwMode="auto">
          <a:xfrm>
            <a:off x="7223760" y="4267200"/>
            <a:ext cx="1752600" cy="140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71968" y="5715000"/>
            <a:ext cx="1507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Normal Vision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373739" y="5715000"/>
            <a:ext cx="1452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Loss of 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28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Symptoms of Seizure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548021" y="1243365"/>
            <a:ext cx="7950428" cy="5177365"/>
            <a:chOff x="548021" y="1243365"/>
            <a:chExt cx="7950428" cy="5177365"/>
          </a:xfrm>
        </p:grpSpPr>
        <p:pic>
          <p:nvPicPr>
            <p:cNvPr id="5122" name="Picture 2" descr="http://www.seizuresymptoms.net/wp-content/uploads/2010/05/partial-seizure-symptoms.gif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0" b="9164"/>
            <a:stretch/>
          </p:blipFill>
          <p:spPr bwMode="auto">
            <a:xfrm>
              <a:off x="956358" y="1535254"/>
              <a:ext cx="7386584" cy="4885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2044907" y="1912268"/>
              <a:ext cx="1321810" cy="9425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554611" y="1676634"/>
              <a:ext cx="1788331" cy="5655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710118" y="4519949"/>
              <a:ext cx="1788331" cy="5655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748995" y="5242560"/>
              <a:ext cx="1749454" cy="8954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511428" y="5855208"/>
              <a:ext cx="1788331" cy="5655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70829" y="4677039"/>
              <a:ext cx="1640599" cy="7854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105400" y="4665082"/>
              <a:ext cx="1253323" cy="17556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rot="19095104">
              <a:off x="5481382" y="3772819"/>
              <a:ext cx="228785" cy="20405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774138" y="5462485"/>
              <a:ext cx="1253323" cy="9582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96441" y="4721062"/>
              <a:ext cx="989373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smtClean="0"/>
                <a:t>Visual</a:t>
              </a:r>
              <a:endParaRPr lang="en-US" sz="25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675332" y="5937913"/>
              <a:ext cx="134831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smtClean="0"/>
                <a:t>Auditory</a:t>
              </a:r>
              <a:endParaRPr lang="en-US" sz="25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48021" y="1243365"/>
              <a:ext cx="2238241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smtClean="0"/>
                <a:t>Somatosensory</a:t>
              </a:r>
              <a:endParaRPr lang="en-US" sz="25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199278" y="1435214"/>
              <a:ext cx="214366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smtClean="0"/>
                <a:t>Motor in limbs</a:t>
              </a:r>
              <a:endParaRPr lang="en-US" sz="25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153451" y="4807029"/>
              <a:ext cx="3287760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smtClean="0"/>
                <a:t>Motor in face and head</a:t>
              </a:r>
              <a:endParaRPr lang="en-US" sz="25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12716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Seizures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Partial Seizures</a:t>
            </a:r>
          </a:p>
          <a:p>
            <a:pPr lvl="1"/>
            <a:r>
              <a:rPr lang="en-US" dirty="0" smtClean="0"/>
              <a:t>Occur when abnormal electrical activity remains in a limited area of the brain</a:t>
            </a:r>
          </a:p>
          <a:p>
            <a:endParaRPr lang="en-US" dirty="0" smtClean="0"/>
          </a:p>
          <a:p>
            <a:r>
              <a:rPr lang="en-US" dirty="0" smtClean="0"/>
              <a:t>Generalized Seizures</a:t>
            </a:r>
          </a:p>
          <a:p>
            <a:pPr lvl="1"/>
            <a:r>
              <a:rPr lang="en-US" dirty="0" smtClean="0"/>
              <a:t>Occur when abnormal electrical activity extends throughout the entire brain</a:t>
            </a:r>
          </a:p>
        </p:txBody>
      </p:sp>
    </p:spTree>
    <p:extLst>
      <p:ext uri="{BB962C8B-B14F-4D97-AF65-F5344CB8AC3E}">
        <p14:creationId xmlns:p14="http://schemas.microsoft.com/office/powerpoint/2010/main" val="117422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1240</TotalTime>
  <Words>349</Words>
  <Application>Microsoft Office PowerPoint</Application>
  <PresentationFormat>On-screen Show (4:3)</PresentationFormat>
  <Paragraphs>130</Paragraphs>
  <Slides>22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Neurological Disorders Lesson 4.6 </vt:lpstr>
      <vt:lpstr>Do Now:</vt:lpstr>
      <vt:lpstr>Removing Inhibition: The Effect Locally</vt:lpstr>
      <vt:lpstr>Removing Inhibition: The Effect Distantly</vt:lpstr>
      <vt:lpstr>Can anyone think of a condition caused by abnormal disordered neuronal activity? </vt:lpstr>
      <vt:lpstr>Epilepsy</vt:lpstr>
      <vt:lpstr>Symptoms of Seizure</vt:lpstr>
      <vt:lpstr>Symptoms of Seizure</vt:lpstr>
      <vt:lpstr>Types of Seizures</vt:lpstr>
      <vt:lpstr>Partial Seizure</vt:lpstr>
      <vt:lpstr>Partial Seizure:  Spread from Seizure Focus</vt:lpstr>
      <vt:lpstr>Partial Seizure:  Spread from Seizure Focus</vt:lpstr>
      <vt:lpstr>Generalized Seizures</vt:lpstr>
      <vt:lpstr>Measuring Seizures</vt:lpstr>
      <vt:lpstr>Measuring Seizures</vt:lpstr>
      <vt:lpstr>Measuring Seizures</vt:lpstr>
      <vt:lpstr>Measuring Seizures</vt:lpstr>
      <vt:lpstr>Analyzing EEGs</vt:lpstr>
      <vt:lpstr>Patient 1</vt:lpstr>
      <vt:lpstr>Patient 2</vt:lpstr>
      <vt:lpstr>Patient 3</vt:lpstr>
      <vt:lpstr>Treatment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Five Senses In the Brain</dc:title>
  <dc:creator>KatieJeff</dc:creator>
  <cp:lastModifiedBy>Katie Malanson</cp:lastModifiedBy>
  <cp:revision>62</cp:revision>
  <dcterms:created xsi:type="dcterms:W3CDTF">2012-02-07T14:43:48Z</dcterms:created>
  <dcterms:modified xsi:type="dcterms:W3CDTF">2013-04-24T15:16:57Z</dcterms:modified>
</cp:coreProperties>
</file>